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8" r:id="rId2"/>
    <p:sldId id="268" r:id="rId3"/>
    <p:sldId id="267" r:id="rId4"/>
    <p:sldId id="277" r:id="rId5"/>
    <p:sldId id="280" r:id="rId6"/>
    <p:sldId id="262" r:id="rId7"/>
    <p:sldId id="263" r:id="rId8"/>
    <p:sldId id="266" r:id="rId9"/>
    <p:sldId id="281" r:id="rId10"/>
    <p:sldId id="279" r:id="rId11"/>
    <p:sldId id="269" r:id="rId12"/>
    <p:sldId id="278" r:id="rId13"/>
    <p:sldId id="272" r:id="rId14"/>
    <p:sldId id="264" r:id="rId15"/>
    <p:sldId id="275" r:id="rId16"/>
    <p:sldId id="274" r:id="rId17"/>
    <p:sldId id="265" r:id="rId1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orient="horz" pos="168">
          <p15:clr>
            <a:srgbClr val="A4A3A4"/>
          </p15:clr>
        </p15:guide>
        <p15:guide id="3" pos="2880">
          <p15:clr>
            <a:srgbClr val="A4A3A4"/>
          </p15:clr>
        </p15:guide>
        <p15:guide id="4" pos="192">
          <p15:clr>
            <a:srgbClr val="A4A3A4"/>
          </p15:clr>
        </p15:guide>
        <p15:guide id="5" pos="55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0" autoAdjust="0"/>
    <p:restoredTop sz="63480" autoAdjust="0"/>
  </p:normalViewPr>
  <p:slideViewPr>
    <p:cSldViewPr>
      <p:cViewPr>
        <p:scale>
          <a:sx n="80" d="100"/>
          <a:sy n="80" d="100"/>
        </p:scale>
        <p:origin x="108" y="-96"/>
      </p:cViewPr>
      <p:guideLst>
        <p:guide orient="horz" pos="2160"/>
        <p:guide orient="horz" pos="168"/>
        <p:guide pos="2880"/>
        <p:guide pos="192"/>
        <p:guide pos="5568"/>
      </p:guideLst>
    </p:cSldViewPr>
  </p:slideViewPr>
  <p:outlineViewPr>
    <p:cViewPr>
      <p:scale>
        <a:sx n="33" d="100"/>
        <a:sy n="33" d="100"/>
      </p:scale>
      <p:origin x="0" y="-2262"/>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BACA20-BC58-49DE-853C-E9ECD2C1E445}"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BD3F44A9-799E-4A51-9DF3-85FDF6DC78FF}">
      <dgm:prSet/>
      <dgm:spPr/>
      <dgm:t>
        <a:bodyPr/>
        <a:lstStyle/>
        <a:p>
          <a:r>
            <a:rPr lang="en-US" dirty="0"/>
            <a:t>About Me</a:t>
          </a:r>
        </a:p>
      </dgm:t>
    </dgm:pt>
    <dgm:pt modelId="{15167724-E496-4913-A318-0A5ACE58977D}" type="parTrans" cxnId="{29C75978-C097-45B3-89A6-18E7FA8130E2}">
      <dgm:prSet/>
      <dgm:spPr/>
      <dgm:t>
        <a:bodyPr/>
        <a:lstStyle/>
        <a:p>
          <a:endParaRPr lang="en-US"/>
        </a:p>
      </dgm:t>
    </dgm:pt>
    <dgm:pt modelId="{0BA248F6-4544-4D2B-9A99-1E7FEB763FA9}" type="sibTrans" cxnId="{29C75978-C097-45B3-89A6-18E7FA8130E2}">
      <dgm:prSet/>
      <dgm:spPr/>
      <dgm:t>
        <a:bodyPr/>
        <a:lstStyle/>
        <a:p>
          <a:endParaRPr lang="en-US"/>
        </a:p>
      </dgm:t>
    </dgm:pt>
    <dgm:pt modelId="{5D5B1002-BC85-4158-88F0-450B0358C775}">
      <dgm:prSet/>
      <dgm:spPr/>
      <dgm:t>
        <a:bodyPr/>
        <a:lstStyle/>
        <a:p>
          <a:r>
            <a:rPr lang="en-US"/>
            <a:t>Project Overview</a:t>
          </a:r>
        </a:p>
      </dgm:t>
    </dgm:pt>
    <dgm:pt modelId="{A33981EF-776D-482E-B3CA-82A3361E1D32}" type="parTrans" cxnId="{86C25397-8A4A-445E-90A0-5DFD48FC1170}">
      <dgm:prSet/>
      <dgm:spPr/>
      <dgm:t>
        <a:bodyPr/>
        <a:lstStyle/>
        <a:p>
          <a:endParaRPr lang="en-US"/>
        </a:p>
      </dgm:t>
    </dgm:pt>
    <dgm:pt modelId="{09EA268D-BF90-477C-BE46-B73F60B5C0E5}" type="sibTrans" cxnId="{86C25397-8A4A-445E-90A0-5DFD48FC1170}">
      <dgm:prSet/>
      <dgm:spPr/>
      <dgm:t>
        <a:bodyPr/>
        <a:lstStyle/>
        <a:p>
          <a:endParaRPr lang="en-US"/>
        </a:p>
      </dgm:t>
    </dgm:pt>
    <dgm:pt modelId="{8E606CE5-532E-48E5-8A26-B2A337919687}">
      <dgm:prSet/>
      <dgm:spPr/>
      <dgm:t>
        <a:bodyPr/>
        <a:lstStyle/>
        <a:p>
          <a:r>
            <a:rPr lang="en-US"/>
            <a:t>Process </a:t>
          </a:r>
        </a:p>
      </dgm:t>
    </dgm:pt>
    <dgm:pt modelId="{A5FDDB3B-3C89-4F96-A096-8AA468F66932}" type="parTrans" cxnId="{867951EA-71D7-4EB7-86E7-96D904DE5DB4}">
      <dgm:prSet/>
      <dgm:spPr/>
      <dgm:t>
        <a:bodyPr/>
        <a:lstStyle/>
        <a:p>
          <a:endParaRPr lang="en-US"/>
        </a:p>
      </dgm:t>
    </dgm:pt>
    <dgm:pt modelId="{BFDF8E56-E29F-4866-AC3A-D1AD2FE19B72}" type="sibTrans" cxnId="{867951EA-71D7-4EB7-86E7-96D904DE5DB4}">
      <dgm:prSet/>
      <dgm:spPr/>
      <dgm:t>
        <a:bodyPr/>
        <a:lstStyle/>
        <a:p>
          <a:endParaRPr lang="en-US"/>
        </a:p>
      </dgm:t>
    </dgm:pt>
    <dgm:pt modelId="{E4D05A4D-9031-4B3A-96DC-EE1D5EA6116C}">
      <dgm:prSet/>
      <dgm:spPr/>
      <dgm:t>
        <a:bodyPr/>
        <a:lstStyle/>
        <a:p>
          <a:r>
            <a:rPr lang="en-US"/>
            <a:t>Conclusion</a:t>
          </a:r>
        </a:p>
      </dgm:t>
    </dgm:pt>
    <dgm:pt modelId="{ECE35649-D4F9-45BB-87CD-6182916A9C1E}" type="parTrans" cxnId="{FFA051C1-D26C-4496-9C77-BDABB85BCB87}">
      <dgm:prSet/>
      <dgm:spPr/>
      <dgm:t>
        <a:bodyPr/>
        <a:lstStyle/>
        <a:p>
          <a:endParaRPr lang="en-US"/>
        </a:p>
      </dgm:t>
    </dgm:pt>
    <dgm:pt modelId="{46D8A903-F9A1-495E-8D3F-2DC6693E3B0A}" type="sibTrans" cxnId="{FFA051C1-D26C-4496-9C77-BDABB85BCB87}">
      <dgm:prSet/>
      <dgm:spPr/>
      <dgm:t>
        <a:bodyPr/>
        <a:lstStyle/>
        <a:p>
          <a:endParaRPr lang="en-US"/>
        </a:p>
      </dgm:t>
    </dgm:pt>
    <dgm:pt modelId="{CA694AC6-774B-459D-932A-37018AFE0770}">
      <dgm:prSet/>
      <dgm:spPr/>
      <dgm:t>
        <a:bodyPr/>
        <a:lstStyle/>
        <a:p>
          <a:r>
            <a:rPr lang="en-US"/>
            <a:t>Questions</a:t>
          </a:r>
        </a:p>
      </dgm:t>
    </dgm:pt>
    <dgm:pt modelId="{0388E3AD-A84C-4DCA-B426-56E87F4C447E}" type="parTrans" cxnId="{31F52988-DC18-494C-A7C3-D9AAE007B693}">
      <dgm:prSet/>
      <dgm:spPr/>
      <dgm:t>
        <a:bodyPr/>
        <a:lstStyle/>
        <a:p>
          <a:endParaRPr lang="en-US"/>
        </a:p>
      </dgm:t>
    </dgm:pt>
    <dgm:pt modelId="{1EDAEC56-913C-48F6-AC96-03C521A2A685}" type="sibTrans" cxnId="{31F52988-DC18-494C-A7C3-D9AAE007B693}">
      <dgm:prSet/>
      <dgm:spPr/>
      <dgm:t>
        <a:bodyPr/>
        <a:lstStyle/>
        <a:p>
          <a:endParaRPr lang="en-US"/>
        </a:p>
      </dgm:t>
    </dgm:pt>
    <dgm:pt modelId="{DF2051C4-37B2-438B-8B35-21E18FFC0104}" type="pres">
      <dgm:prSet presAssocID="{89BACA20-BC58-49DE-853C-E9ECD2C1E445}" presName="vert0" presStyleCnt="0">
        <dgm:presLayoutVars>
          <dgm:dir/>
          <dgm:animOne val="branch"/>
          <dgm:animLvl val="lvl"/>
        </dgm:presLayoutVars>
      </dgm:prSet>
      <dgm:spPr/>
    </dgm:pt>
    <dgm:pt modelId="{4E3A01EE-9E50-4DD2-A7EB-430732D503B1}" type="pres">
      <dgm:prSet presAssocID="{BD3F44A9-799E-4A51-9DF3-85FDF6DC78FF}" presName="thickLine" presStyleLbl="alignNode1" presStyleIdx="0" presStyleCnt="5"/>
      <dgm:spPr/>
    </dgm:pt>
    <dgm:pt modelId="{315E36FD-6106-408E-8BF2-56A599F9DF08}" type="pres">
      <dgm:prSet presAssocID="{BD3F44A9-799E-4A51-9DF3-85FDF6DC78FF}" presName="horz1" presStyleCnt="0"/>
      <dgm:spPr/>
    </dgm:pt>
    <dgm:pt modelId="{CEBAC9C2-F89A-4CF8-850A-9F59716D87FB}" type="pres">
      <dgm:prSet presAssocID="{BD3F44A9-799E-4A51-9DF3-85FDF6DC78FF}" presName="tx1" presStyleLbl="revTx" presStyleIdx="0" presStyleCnt="5"/>
      <dgm:spPr/>
    </dgm:pt>
    <dgm:pt modelId="{AD05DC98-5878-416B-BFDE-4F7C47C13DAB}" type="pres">
      <dgm:prSet presAssocID="{BD3F44A9-799E-4A51-9DF3-85FDF6DC78FF}" presName="vert1" presStyleCnt="0"/>
      <dgm:spPr/>
    </dgm:pt>
    <dgm:pt modelId="{9157C551-995B-4587-9B86-E3BA0D0AEE7E}" type="pres">
      <dgm:prSet presAssocID="{5D5B1002-BC85-4158-88F0-450B0358C775}" presName="thickLine" presStyleLbl="alignNode1" presStyleIdx="1" presStyleCnt="5"/>
      <dgm:spPr/>
    </dgm:pt>
    <dgm:pt modelId="{93BF0840-2552-4B06-BEBD-A86423270802}" type="pres">
      <dgm:prSet presAssocID="{5D5B1002-BC85-4158-88F0-450B0358C775}" presName="horz1" presStyleCnt="0"/>
      <dgm:spPr/>
    </dgm:pt>
    <dgm:pt modelId="{8286D092-FCCD-4C28-B2E5-3484F17C10BF}" type="pres">
      <dgm:prSet presAssocID="{5D5B1002-BC85-4158-88F0-450B0358C775}" presName="tx1" presStyleLbl="revTx" presStyleIdx="1" presStyleCnt="5"/>
      <dgm:spPr/>
    </dgm:pt>
    <dgm:pt modelId="{C8076AB7-A2AB-4351-AA0C-9E84D984455D}" type="pres">
      <dgm:prSet presAssocID="{5D5B1002-BC85-4158-88F0-450B0358C775}" presName="vert1" presStyleCnt="0"/>
      <dgm:spPr/>
    </dgm:pt>
    <dgm:pt modelId="{0B498DA4-6206-42A3-8023-633F3575FE9A}" type="pres">
      <dgm:prSet presAssocID="{8E606CE5-532E-48E5-8A26-B2A337919687}" presName="thickLine" presStyleLbl="alignNode1" presStyleIdx="2" presStyleCnt="5"/>
      <dgm:spPr/>
    </dgm:pt>
    <dgm:pt modelId="{79CC1B72-7C0E-4CEB-A61F-E00FADAB905A}" type="pres">
      <dgm:prSet presAssocID="{8E606CE5-532E-48E5-8A26-B2A337919687}" presName="horz1" presStyleCnt="0"/>
      <dgm:spPr/>
    </dgm:pt>
    <dgm:pt modelId="{490A86DA-9EFB-4760-9614-AF6E28B82007}" type="pres">
      <dgm:prSet presAssocID="{8E606CE5-532E-48E5-8A26-B2A337919687}" presName="tx1" presStyleLbl="revTx" presStyleIdx="2" presStyleCnt="5"/>
      <dgm:spPr/>
    </dgm:pt>
    <dgm:pt modelId="{E0820595-624A-4B41-8CE4-8227BAB87AEF}" type="pres">
      <dgm:prSet presAssocID="{8E606CE5-532E-48E5-8A26-B2A337919687}" presName="vert1" presStyleCnt="0"/>
      <dgm:spPr/>
    </dgm:pt>
    <dgm:pt modelId="{E0EBBBCD-93BE-4D2E-B701-C740AC91666A}" type="pres">
      <dgm:prSet presAssocID="{E4D05A4D-9031-4B3A-96DC-EE1D5EA6116C}" presName="thickLine" presStyleLbl="alignNode1" presStyleIdx="3" presStyleCnt="5"/>
      <dgm:spPr/>
    </dgm:pt>
    <dgm:pt modelId="{AC52D818-509D-4E5E-AB33-6552213AB5CB}" type="pres">
      <dgm:prSet presAssocID="{E4D05A4D-9031-4B3A-96DC-EE1D5EA6116C}" presName="horz1" presStyleCnt="0"/>
      <dgm:spPr/>
    </dgm:pt>
    <dgm:pt modelId="{F8831266-0DB1-4608-AA58-307E6060C432}" type="pres">
      <dgm:prSet presAssocID="{E4D05A4D-9031-4B3A-96DC-EE1D5EA6116C}" presName="tx1" presStyleLbl="revTx" presStyleIdx="3" presStyleCnt="5"/>
      <dgm:spPr/>
    </dgm:pt>
    <dgm:pt modelId="{D3F5037A-7384-412A-B090-C532B201292F}" type="pres">
      <dgm:prSet presAssocID="{E4D05A4D-9031-4B3A-96DC-EE1D5EA6116C}" presName="vert1" presStyleCnt="0"/>
      <dgm:spPr/>
    </dgm:pt>
    <dgm:pt modelId="{E67A98FC-9691-4BBB-B02B-3ED712EF0066}" type="pres">
      <dgm:prSet presAssocID="{CA694AC6-774B-459D-932A-37018AFE0770}" presName="thickLine" presStyleLbl="alignNode1" presStyleIdx="4" presStyleCnt="5"/>
      <dgm:spPr/>
    </dgm:pt>
    <dgm:pt modelId="{F9406760-C139-4C12-98D2-6580A74E539E}" type="pres">
      <dgm:prSet presAssocID="{CA694AC6-774B-459D-932A-37018AFE0770}" presName="horz1" presStyleCnt="0"/>
      <dgm:spPr/>
    </dgm:pt>
    <dgm:pt modelId="{A86E8224-F252-4E48-8008-3B873299C651}" type="pres">
      <dgm:prSet presAssocID="{CA694AC6-774B-459D-932A-37018AFE0770}" presName="tx1" presStyleLbl="revTx" presStyleIdx="4" presStyleCnt="5"/>
      <dgm:spPr/>
    </dgm:pt>
    <dgm:pt modelId="{EB0B8AC9-C3E5-4483-BA34-C717C14AC556}" type="pres">
      <dgm:prSet presAssocID="{CA694AC6-774B-459D-932A-37018AFE0770}" presName="vert1" presStyleCnt="0"/>
      <dgm:spPr/>
    </dgm:pt>
  </dgm:ptLst>
  <dgm:cxnLst>
    <dgm:cxn modelId="{E3846029-6FEA-4815-BC70-0EEDA8F31E2F}" type="presOf" srcId="{E4D05A4D-9031-4B3A-96DC-EE1D5EA6116C}" destId="{F8831266-0DB1-4608-AA58-307E6060C432}" srcOrd="0" destOrd="0" presId="urn:microsoft.com/office/officeart/2008/layout/LinedList"/>
    <dgm:cxn modelId="{9C29B443-E3C8-4333-BFA3-7404E472060F}" type="presOf" srcId="{BD3F44A9-799E-4A51-9DF3-85FDF6DC78FF}" destId="{CEBAC9C2-F89A-4CF8-850A-9F59716D87FB}" srcOrd="0" destOrd="0" presId="urn:microsoft.com/office/officeart/2008/layout/LinedList"/>
    <dgm:cxn modelId="{D4A3BC4B-01D6-4CC7-8DFF-366418333FDF}" type="presOf" srcId="{89BACA20-BC58-49DE-853C-E9ECD2C1E445}" destId="{DF2051C4-37B2-438B-8B35-21E18FFC0104}" srcOrd="0" destOrd="0" presId="urn:microsoft.com/office/officeart/2008/layout/LinedList"/>
    <dgm:cxn modelId="{29C75978-C097-45B3-89A6-18E7FA8130E2}" srcId="{89BACA20-BC58-49DE-853C-E9ECD2C1E445}" destId="{BD3F44A9-799E-4A51-9DF3-85FDF6DC78FF}" srcOrd="0" destOrd="0" parTransId="{15167724-E496-4913-A318-0A5ACE58977D}" sibTransId="{0BA248F6-4544-4D2B-9A99-1E7FEB763FA9}"/>
    <dgm:cxn modelId="{6E30027A-0D8D-4A43-9E7B-0D3C8D10ED3B}" type="presOf" srcId="{CA694AC6-774B-459D-932A-37018AFE0770}" destId="{A86E8224-F252-4E48-8008-3B873299C651}" srcOrd="0" destOrd="0" presId="urn:microsoft.com/office/officeart/2008/layout/LinedList"/>
    <dgm:cxn modelId="{4FABC681-F1A3-4007-8579-6EE3057125F1}" type="presOf" srcId="{8E606CE5-532E-48E5-8A26-B2A337919687}" destId="{490A86DA-9EFB-4760-9614-AF6E28B82007}" srcOrd="0" destOrd="0" presId="urn:microsoft.com/office/officeart/2008/layout/LinedList"/>
    <dgm:cxn modelId="{31F52988-DC18-494C-A7C3-D9AAE007B693}" srcId="{89BACA20-BC58-49DE-853C-E9ECD2C1E445}" destId="{CA694AC6-774B-459D-932A-37018AFE0770}" srcOrd="4" destOrd="0" parTransId="{0388E3AD-A84C-4DCA-B426-56E87F4C447E}" sibTransId="{1EDAEC56-913C-48F6-AC96-03C521A2A685}"/>
    <dgm:cxn modelId="{86C25397-8A4A-445E-90A0-5DFD48FC1170}" srcId="{89BACA20-BC58-49DE-853C-E9ECD2C1E445}" destId="{5D5B1002-BC85-4158-88F0-450B0358C775}" srcOrd="1" destOrd="0" parTransId="{A33981EF-776D-482E-B3CA-82A3361E1D32}" sibTransId="{09EA268D-BF90-477C-BE46-B73F60B5C0E5}"/>
    <dgm:cxn modelId="{2CBF54AA-B0DA-45D3-A655-31F6E4B125BC}" type="presOf" srcId="{5D5B1002-BC85-4158-88F0-450B0358C775}" destId="{8286D092-FCCD-4C28-B2E5-3484F17C10BF}" srcOrd="0" destOrd="0" presId="urn:microsoft.com/office/officeart/2008/layout/LinedList"/>
    <dgm:cxn modelId="{FFA051C1-D26C-4496-9C77-BDABB85BCB87}" srcId="{89BACA20-BC58-49DE-853C-E9ECD2C1E445}" destId="{E4D05A4D-9031-4B3A-96DC-EE1D5EA6116C}" srcOrd="3" destOrd="0" parTransId="{ECE35649-D4F9-45BB-87CD-6182916A9C1E}" sibTransId="{46D8A903-F9A1-495E-8D3F-2DC6693E3B0A}"/>
    <dgm:cxn modelId="{867951EA-71D7-4EB7-86E7-96D904DE5DB4}" srcId="{89BACA20-BC58-49DE-853C-E9ECD2C1E445}" destId="{8E606CE5-532E-48E5-8A26-B2A337919687}" srcOrd="2" destOrd="0" parTransId="{A5FDDB3B-3C89-4F96-A096-8AA468F66932}" sibTransId="{BFDF8E56-E29F-4866-AC3A-D1AD2FE19B72}"/>
    <dgm:cxn modelId="{84C8CFA0-0E32-415A-AEF7-705EBE34E938}" type="presParOf" srcId="{DF2051C4-37B2-438B-8B35-21E18FFC0104}" destId="{4E3A01EE-9E50-4DD2-A7EB-430732D503B1}" srcOrd="0" destOrd="0" presId="urn:microsoft.com/office/officeart/2008/layout/LinedList"/>
    <dgm:cxn modelId="{D812F300-D720-4A44-94E7-12B1682C475F}" type="presParOf" srcId="{DF2051C4-37B2-438B-8B35-21E18FFC0104}" destId="{315E36FD-6106-408E-8BF2-56A599F9DF08}" srcOrd="1" destOrd="0" presId="urn:microsoft.com/office/officeart/2008/layout/LinedList"/>
    <dgm:cxn modelId="{A09E6598-5E1D-4271-801F-FEB4858C4527}" type="presParOf" srcId="{315E36FD-6106-408E-8BF2-56A599F9DF08}" destId="{CEBAC9C2-F89A-4CF8-850A-9F59716D87FB}" srcOrd="0" destOrd="0" presId="urn:microsoft.com/office/officeart/2008/layout/LinedList"/>
    <dgm:cxn modelId="{72869239-12E6-4D8A-B3CE-A31DFCA9E721}" type="presParOf" srcId="{315E36FD-6106-408E-8BF2-56A599F9DF08}" destId="{AD05DC98-5878-416B-BFDE-4F7C47C13DAB}" srcOrd="1" destOrd="0" presId="urn:microsoft.com/office/officeart/2008/layout/LinedList"/>
    <dgm:cxn modelId="{EBFD90A4-A7A2-422D-B59A-8BA85DDA3153}" type="presParOf" srcId="{DF2051C4-37B2-438B-8B35-21E18FFC0104}" destId="{9157C551-995B-4587-9B86-E3BA0D0AEE7E}" srcOrd="2" destOrd="0" presId="urn:microsoft.com/office/officeart/2008/layout/LinedList"/>
    <dgm:cxn modelId="{6BD47CCA-C08D-47DA-AB1C-C94B78573C56}" type="presParOf" srcId="{DF2051C4-37B2-438B-8B35-21E18FFC0104}" destId="{93BF0840-2552-4B06-BEBD-A86423270802}" srcOrd="3" destOrd="0" presId="urn:microsoft.com/office/officeart/2008/layout/LinedList"/>
    <dgm:cxn modelId="{B076C6F6-DB6A-480A-B180-F8AA4C472E97}" type="presParOf" srcId="{93BF0840-2552-4B06-BEBD-A86423270802}" destId="{8286D092-FCCD-4C28-B2E5-3484F17C10BF}" srcOrd="0" destOrd="0" presId="urn:microsoft.com/office/officeart/2008/layout/LinedList"/>
    <dgm:cxn modelId="{9286554C-242E-42FD-A7BF-E5CDACCAB76A}" type="presParOf" srcId="{93BF0840-2552-4B06-BEBD-A86423270802}" destId="{C8076AB7-A2AB-4351-AA0C-9E84D984455D}" srcOrd="1" destOrd="0" presId="urn:microsoft.com/office/officeart/2008/layout/LinedList"/>
    <dgm:cxn modelId="{BAB934E2-7B51-4F42-921B-813132D59254}" type="presParOf" srcId="{DF2051C4-37B2-438B-8B35-21E18FFC0104}" destId="{0B498DA4-6206-42A3-8023-633F3575FE9A}" srcOrd="4" destOrd="0" presId="urn:microsoft.com/office/officeart/2008/layout/LinedList"/>
    <dgm:cxn modelId="{179B8B0D-22A3-43D5-986A-759EB523C1BA}" type="presParOf" srcId="{DF2051C4-37B2-438B-8B35-21E18FFC0104}" destId="{79CC1B72-7C0E-4CEB-A61F-E00FADAB905A}" srcOrd="5" destOrd="0" presId="urn:microsoft.com/office/officeart/2008/layout/LinedList"/>
    <dgm:cxn modelId="{97CAC076-69CB-45B4-A28F-6E29AF248E5C}" type="presParOf" srcId="{79CC1B72-7C0E-4CEB-A61F-E00FADAB905A}" destId="{490A86DA-9EFB-4760-9614-AF6E28B82007}" srcOrd="0" destOrd="0" presId="urn:microsoft.com/office/officeart/2008/layout/LinedList"/>
    <dgm:cxn modelId="{79B993D8-2449-41E9-95B3-AC1156546D1D}" type="presParOf" srcId="{79CC1B72-7C0E-4CEB-A61F-E00FADAB905A}" destId="{E0820595-624A-4B41-8CE4-8227BAB87AEF}" srcOrd="1" destOrd="0" presId="urn:microsoft.com/office/officeart/2008/layout/LinedList"/>
    <dgm:cxn modelId="{ADEE3BDD-76E8-4D9A-8E92-3DF662776C86}" type="presParOf" srcId="{DF2051C4-37B2-438B-8B35-21E18FFC0104}" destId="{E0EBBBCD-93BE-4D2E-B701-C740AC91666A}" srcOrd="6" destOrd="0" presId="urn:microsoft.com/office/officeart/2008/layout/LinedList"/>
    <dgm:cxn modelId="{0700FB92-7DD0-49ED-BA56-FF2A7DC522BF}" type="presParOf" srcId="{DF2051C4-37B2-438B-8B35-21E18FFC0104}" destId="{AC52D818-509D-4E5E-AB33-6552213AB5CB}" srcOrd="7" destOrd="0" presId="urn:microsoft.com/office/officeart/2008/layout/LinedList"/>
    <dgm:cxn modelId="{CC85F7D2-4772-444B-BB44-A8612D2CED8E}" type="presParOf" srcId="{AC52D818-509D-4E5E-AB33-6552213AB5CB}" destId="{F8831266-0DB1-4608-AA58-307E6060C432}" srcOrd="0" destOrd="0" presId="urn:microsoft.com/office/officeart/2008/layout/LinedList"/>
    <dgm:cxn modelId="{1DBA301D-5B8D-471A-A24B-D4F6985B9596}" type="presParOf" srcId="{AC52D818-509D-4E5E-AB33-6552213AB5CB}" destId="{D3F5037A-7384-412A-B090-C532B201292F}" srcOrd="1" destOrd="0" presId="urn:microsoft.com/office/officeart/2008/layout/LinedList"/>
    <dgm:cxn modelId="{4B7ED75E-6ADF-4116-8AD9-D80870F86DB3}" type="presParOf" srcId="{DF2051C4-37B2-438B-8B35-21E18FFC0104}" destId="{E67A98FC-9691-4BBB-B02B-3ED712EF0066}" srcOrd="8" destOrd="0" presId="urn:microsoft.com/office/officeart/2008/layout/LinedList"/>
    <dgm:cxn modelId="{EE6B7246-1C20-4AB0-8E37-E42AD24F0269}" type="presParOf" srcId="{DF2051C4-37B2-438B-8B35-21E18FFC0104}" destId="{F9406760-C139-4C12-98D2-6580A74E539E}" srcOrd="9" destOrd="0" presId="urn:microsoft.com/office/officeart/2008/layout/LinedList"/>
    <dgm:cxn modelId="{80D3AE7D-7E11-4AEF-B72B-B386F9755F55}" type="presParOf" srcId="{F9406760-C139-4C12-98D2-6580A74E539E}" destId="{A86E8224-F252-4E48-8008-3B873299C651}" srcOrd="0" destOrd="0" presId="urn:microsoft.com/office/officeart/2008/layout/LinedList"/>
    <dgm:cxn modelId="{883307EF-6688-444C-85EA-1B2EF0D51A8D}" type="presParOf" srcId="{F9406760-C139-4C12-98D2-6580A74E539E}" destId="{EB0B8AC9-C3E5-4483-BA34-C717C14AC55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3A01EE-9E50-4DD2-A7EB-430732D503B1}">
      <dsp:nvSpPr>
        <dsp:cNvPr id="0" name=""/>
        <dsp:cNvSpPr/>
      </dsp:nvSpPr>
      <dsp:spPr>
        <a:xfrm>
          <a:off x="0" y="531"/>
          <a:ext cx="7886700"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BAC9C2-F89A-4CF8-850A-9F59716D87FB}">
      <dsp:nvSpPr>
        <dsp:cNvPr id="0" name=""/>
        <dsp:cNvSpPr/>
      </dsp:nvSpPr>
      <dsp:spPr>
        <a:xfrm>
          <a:off x="0" y="531"/>
          <a:ext cx="78867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t>About Me</a:t>
          </a:r>
        </a:p>
      </dsp:txBody>
      <dsp:txXfrm>
        <a:off x="0" y="531"/>
        <a:ext cx="7886700" cy="870055"/>
      </dsp:txXfrm>
    </dsp:sp>
    <dsp:sp modelId="{9157C551-995B-4587-9B86-E3BA0D0AEE7E}">
      <dsp:nvSpPr>
        <dsp:cNvPr id="0" name=""/>
        <dsp:cNvSpPr/>
      </dsp:nvSpPr>
      <dsp:spPr>
        <a:xfrm>
          <a:off x="0" y="870586"/>
          <a:ext cx="7886700" cy="0"/>
        </a:xfrm>
        <a:prstGeom prst="line">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86D092-FCCD-4C28-B2E5-3484F17C10BF}">
      <dsp:nvSpPr>
        <dsp:cNvPr id="0" name=""/>
        <dsp:cNvSpPr/>
      </dsp:nvSpPr>
      <dsp:spPr>
        <a:xfrm>
          <a:off x="0" y="870586"/>
          <a:ext cx="78867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t>Project Overview</a:t>
          </a:r>
        </a:p>
      </dsp:txBody>
      <dsp:txXfrm>
        <a:off x="0" y="870586"/>
        <a:ext cx="7886700" cy="870055"/>
      </dsp:txXfrm>
    </dsp:sp>
    <dsp:sp modelId="{0B498DA4-6206-42A3-8023-633F3575FE9A}">
      <dsp:nvSpPr>
        <dsp:cNvPr id="0" name=""/>
        <dsp:cNvSpPr/>
      </dsp:nvSpPr>
      <dsp:spPr>
        <a:xfrm>
          <a:off x="0" y="1740641"/>
          <a:ext cx="7886700"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0A86DA-9EFB-4760-9614-AF6E28B82007}">
      <dsp:nvSpPr>
        <dsp:cNvPr id="0" name=""/>
        <dsp:cNvSpPr/>
      </dsp:nvSpPr>
      <dsp:spPr>
        <a:xfrm>
          <a:off x="0" y="1740641"/>
          <a:ext cx="78867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t>Process </a:t>
          </a:r>
        </a:p>
      </dsp:txBody>
      <dsp:txXfrm>
        <a:off x="0" y="1740641"/>
        <a:ext cx="7886700" cy="870055"/>
      </dsp:txXfrm>
    </dsp:sp>
    <dsp:sp modelId="{E0EBBBCD-93BE-4D2E-B701-C740AC91666A}">
      <dsp:nvSpPr>
        <dsp:cNvPr id="0" name=""/>
        <dsp:cNvSpPr/>
      </dsp:nvSpPr>
      <dsp:spPr>
        <a:xfrm>
          <a:off x="0" y="2610696"/>
          <a:ext cx="7886700" cy="0"/>
        </a:xfrm>
        <a:prstGeom prst="line">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831266-0DB1-4608-AA58-307E6060C432}">
      <dsp:nvSpPr>
        <dsp:cNvPr id="0" name=""/>
        <dsp:cNvSpPr/>
      </dsp:nvSpPr>
      <dsp:spPr>
        <a:xfrm>
          <a:off x="0" y="2610696"/>
          <a:ext cx="78867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t>Conclusion</a:t>
          </a:r>
        </a:p>
      </dsp:txBody>
      <dsp:txXfrm>
        <a:off x="0" y="2610696"/>
        <a:ext cx="7886700" cy="870055"/>
      </dsp:txXfrm>
    </dsp:sp>
    <dsp:sp modelId="{E67A98FC-9691-4BBB-B02B-3ED712EF0066}">
      <dsp:nvSpPr>
        <dsp:cNvPr id="0" name=""/>
        <dsp:cNvSpPr/>
      </dsp:nvSpPr>
      <dsp:spPr>
        <a:xfrm>
          <a:off x="0" y="3480751"/>
          <a:ext cx="7886700" cy="0"/>
        </a:xfrm>
        <a:prstGeom prst="lin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6E8224-F252-4E48-8008-3B873299C651}">
      <dsp:nvSpPr>
        <dsp:cNvPr id="0" name=""/>
        <dsp:cNvSpPr/>
      </dsp:nvSpPr>
      <dsp:spPr>
        <a:xfrm>
          <a:off x="0" y="3480751"/>
          <a:ext cx="78867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t>Questions</a:t>
          </a:r>
        </a:p>
      </dsp:txBody>
      <dsp:txXfrm>
        <a:off x="0" y="3480751"/>
        <a:ext cx="7886700" cy="87005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E7531C87-ACEF-4504-B4B0-A5A681F9923C}" type="datetimeFigureOut">
              <a:rPr lang="en-US"/>
              <a:pPr>
                <a:defRPr/>
              </a:pPr>
              <a:t>2/28/2020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A8326CCB-227E-4736-A914-8907FC6365A9}" type="slidenum">
              <a:rPr lang="en-US"/>
              <a:pPr>
                <a:defRPr/>
              </a:pPr>
              <a:t>‹#›</a:t>
            </a:fld>
            <a:endParaRPr lang="en-US"/>
          </a:p>
        </p:txBody>
      </p:sp>
    </p:spTree>
    <p:extLst>
      <p:ext uri="{BB962C8B-B14F-4D97-AF65-F5344CB8AC3E}">
        <p14:creationId xmlns:p14="http://schemas.microsoft.com/office/powerpoint/2010/main" val="10538776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Kyle Rocha and my Summer project was market basket analysis using data science. </a:t>
            </a:r>
          </a:p>
        </p:txBody>
      </p:sp>
      <p:sp>
        <p:nvSpPr>
          <p:cNvPr id="4" name="Slide Number Placeholder 3"/>
          <p:cNvSpPr>
            <a:spLocks noGrp="1"/>
          </p:cNvSpPr>
          <p:nvPr>
            <p:ph type="sldNum" sz="quarter" idx="5"/>
          </p:nvPr>
        </p:nvSpPr>
        <p:spPr/>
        <p:txBody>
          <a:bodyPr/>
          <a:lstStyle/>
          <a:p>
            <a:pPr>
              <a:defRPr/>
            </a:pPr>
            <a:fld id="{A8326CCB-227E-4736-A914-8907FC6365A9}" type="slidenum">
              <a:rPr lang="en-US" smtClean="0"/>
              <a:pPr>
                <a:defRPr/>
              </a:pPr>
              <a:t>1</a:t>
            </a:fld>
            <a:endParaRPr lang="en-US"/>
          </a:p>
        </p:txBody>
      </p:sp>
    </p:spTree>
    <p:extLst>
      <p:ext uri="{BB962C8B-B14F-4D97-AF65-F5344CB8AC3E}">
        <p14:creationId xmlns:p14="http://schemas.microsoft.com/office/powerpoint/2010/main" val="2651405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 represent association rules as a network diagram, NetworkX is utilized. Arrows are drawn in different colors to represent association rules. The node R0 identifies one rule, that will have always incoming and outcoming edges. </a:t>
            </a:r>
          </a:p>
          <a:p>
            <a:pPr marL="628650" lvl="1" indent="-171450">
              <a:buFont typeface="Arial" panose="020B0604020202020204" pitchFamily="34" charset="0"/>
              <a:buChar char="•"/>
            </a:pPr>
            <a:r>
              <a:rPr lang="en-US" dirty="0"/>
              <a:t>If we take a closer look at rule R0, we see an incoming arrow from “ALL FAMILY COLD CEREAL” go to R0, then an outgoing arrow to “BANANAS”</a:t>
            </a:r>
          </a:p>
          <a:p>
            <a:pPr marL="628650" lvl="1" indent="-171450">
              <a:buFont typeface="Arial" panose="020B0604020202020204" pitchFamily="34" charset="0"/>
              <a:buChar char="•"/>
            </a:pPr>
            <a:r>
              <a:rPr lang="en-US" dirty="0"/>
              <a:t>In the future, we will be able to click on a product in the network map and only see the rules that are associated with it. </a:t>
            </a:r>
          </a:p>
          <a:p>
            <a:endParaRPr lang="en-US" dirty="0"/>
          </a:p>
        </p:txBody>
      </p:sp>
      <p:sp>
        <p:nvSpPr>
          <p:cNvPr id="4" name="Slide Number Placeholder 3"/>
          <p:cNvSpPr>
            <a:spLocks noGrp="1"/>
          </p:cNvSpPr>
          <p:nvPr>
            <p:ph type="sldNum" sz="quarter" idx="5"/>
          </p:nvPr>
        </p:nvSpPr>
        <p:spPr/>
        <p:txBody>
          <a:bodyPr/>
          <a:lstStyle/>
          <a:p>
            <a:pPr>
              <a:defRPr/>
            </a:pPr>
            <a:fld id="{A8326CCB-227E-4736-A914-8907FC6365A9}" type="slidenum">
              <a:rPr lang="en-US" smtClean="0"/>
              <a:pPr>
                <a:defRPr/>
              </a:pPr>
              <a:t>10</a:t>
            </a:fld>
            <a:endParaRPr lang="en-US"/>
          </a:p>
        </p:txBody>
      </p:sp>
    </p:spTree>
    <p:extLst>
      <p:ext uri="{BB962C8B-B14F-4D97-AF65-F5344CB8AC3E}">
        <p14:creationId xmlns:p14="http://schemas.microsoft.com/office/powerpoint/2010/main" val="1551294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Now that you understand how market basket analysis is done and how it may help the business, you’re probably wondering how do we get this information out to the user community so they can act. </a:t>
            </a:r>
          </a:p>
          <a:p>
            <a:pPr marL="171450" indent="-171450">
              <a:buFont typeface="Arial" panose="020B0604020202020204" pitchFamily="34" charset="0"/>
              <a:buChar char="•"/>
            </a:pPr>
            <a:r>
              <a:rPr lang="en-US" dirty="0"/>
              <a:t>The reporting tool, Power BI, is what I used to visualize my generated association rules. </a:t>
            </a:r>
          </a:p>
          <a:p>
            <a:pPr marL="171450" indent="-171450">
              <a:buFont typeface="Arial" panose="020B0604020202020204" pitchFamily="34" charset="0"/>
              <a:buChar char="•"/>
            </a:pPr>
            <a:r>
              <a:rPr lang="en-US" dirty="0"/>
              <a:t>Here is a real market basket analysis for Albertson’s store #710 from 7/1/2018 – 7/28/2018. </a:t>
            </a:r>
          </a:p>
          <a:p>
            <a:pPr marL="171450" indent="-171450">
              <a:buFont typeface="Arial" panose="020B0604020202020204" pitchFamily="34" charset="0"/>
              <a:buChar char="•"/>
            </a:pPr>
            <a:r>
              <a:rPr lang="en-US" dirty="0"/>
              <a:t>In order to generate numerous association rules, I set my minimum support threshold to 1% and lift threshold to 1. </a:t>
            </a:r>
          </a:p>
          <a:p>
            <a:pPr marL="171450" indent="-171450">
              <a:buFont typeface="Arial" panose="020B0604020202020204" pitchFamily="34" charset="0"/>
              <a:buChar char="•"/>
            </a:pPr>
            <a:r>
              <a:rPr lang="en-US" dirty="0"/>
              <a:t>By choosing the slicers above, we can filter the report to show association rules of interest. </a:t>
            </a:r>
          </a:p>
          <a:p>
            <a:pPr marL="171450" indent="-171450">
              <a:buFont typeface="Arial" panose="020B0604020202020204" pitchFamily="34" charset="0"/>
              <a:buChar char="•"/>
            </a:pPr>
            <a:r>
              <a:rPr lang="en-US" dirty="0"/>
              <a:t>If we wanted to see all association rules for produce, we would change the department slicer to produce. Only association rules with antecedents or consequents with products that are part of the produce department will be displayed. </a:t>
            </a:r>
          </a:p>
          <a:p>
            <a:pPr marL="171450" indent="-171450">
              <a:buFont typeface="Arial" panose="020B0604020202020204" pitchFamily="34" charset="0"/>
              <a:buChar char="•"/>
            </a:pPr>
            <a:r>
              <a:rPr lang="en-US" dirty="0"/>
              <a:t>As a collection of market basket analysis’s increase in our database. It is ultimately the report builder's choice as to how they want to tell a story with the data in Power BI.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A8326CCB-227E-4736-A914-8907FC6365A9}" type="slidenum">
              <a:rPr lang="en-US" smtClean="0"/>
              <a:pPr>
                <a:defRPr/>
              </a:pPr>
              <a:t>11</a:t>
            </a:fld>
            <a:endParaRPr lang="en-US"/>
          </a:p>
        </p:txBody>
      </p:sp>
    </p:spTree>
    <p:extLst>
      <p:ext uri="{BB962C8B-B14F-4D97-AF65-F5344CB8AC3E}">
        <p14:creationId xmlns:p14="http://schemas.microsoft.com/office/powerpoint/2010/main" val="4141927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is a bar chart in the same report showing the support of the frequent itemsets that passed through Apriori algorithms minimum support threshold. </a:t>
            </a:r>
          </a:p>
        </p:txBody>
      </p:sp>
      <p:sp>
        <p:nvSpPr>
          <p:cNvPr id="4" name="Slide Number Placeholder 3"/>
          <p:cNvSpPr>
            <a:spLocks noGrp="1"/>
          </p:cNvSpPr>
          <p:nvPr>
            <p:ph type="sldNum" sz="quarter" idx="5"/>
          </p:nvPr>
        </p:nvSpPr>
        <p:spPr/>
        <p:txBody>
          <a:bodyPr/>
          <a:lstStyle/>
          <a:p>
            <a:pPr>
              <a:defRPr/>
            </a:pPr>
            <a:fld id="{A8326CCB-227E-4736-A914-8907FC6365A9}" type="slidenum">
              <a:rPr lang="en-US" smtClean="0"/>
              <a:pPr>
                <a:defRPr/>
              </a:pPr>
              <a:t>12</a:t>
            </a:fld>
            <a:endParaRPr lang="en-US"/>
          </a:p>
        </p:txBody>
      </p:sp>
    </p:spTree>
    <p:extLst>
      <p:ext uri="{BB962C8B-B14F-4D97-AF65-F5344CB8AC3E}">
        <p14:creationId xmlns:p14="http://schemas.microsoft.com/office/powerpoint/2010/main" val="33275221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Performance</a:t>
            </a:r>
            <a:r>
              <a:rPr lang="en-US" dirty="0"/>
              <a:t>: The market basket analysis I performed was for a single store in a 3-week time frame. This dataset contained over 800,000 records! In order to look at larger datasets, we must move the compute to Azure to take advantage of robust cloud computing. With minimal changes to my program, Albertsons will be able to perform market basket analysis across all stores. </a:t>
            </a:r>
          </a:p>
          <a:p>
            <a:pPr marL="171450" indent="-171450">
              <a:buFont typeface="Arial" panose="020B0604020202020204" pitchFamily="34" charset="0"/>
              <a:buChar char="•"/>
            </a:pPr>
            <a:r>
              <a:rPr lang="en-US" b="1" dirty="0"/>
              <a:t>Nested Affinity</a:t>
            </a:r>
            <a:r>
              <a:rPr lang="en-US" dirty="0"/>
              <a:t>: Allows us to run market basket analysis across multiple product hierarchies. This means association rules will be even more insightful. </a:t>
            </a:r>
          </a:p>
          <a:p>
            <a:pPr marL="171450" indent="-171450">
              <a:buFont typeface="Arial" panose="020B0604020202020204" pitchFamily="34" charset="0"/>
              <a:buChar char="•"/>
            </a:pPr>
            <a:r>
              <a:rPr lang="en-US" b="1" dirty="0"/>
              <a:t>Other Methods</a:t>
            </a:r>
            <a:r>
              <a:rPr lang="en-US" dirty="0"/>
              <a:t>: I only used one unsupervised machine learning algorithm, Apriori. There are many other machine learning algorithms that can used to perform market basket analysis. In the future, Albertsons needs to explore other algorithms in order to compare and choose the best output. </a:t>
            </a:r>
          </a:p>
        </p:txBody>
      </p:sp>
      <p:sp>
        <p:nvSpPr>
          <p:cNvPr id="4" name="Slide Number Placeholder 3"/>
          <p:cNvSpPr>
            <a:spLocks noGrp="1"/>
          </p:cNvSpPr>
          <p:nvPr>
            <p:ph type="sldNum" sz="quarter" idx="5"/>
          </p:nvPr>
        </p:nvSpPr>
        <p:spPr/>
        <p:txBody>
          <a:bodyPr/>
          <a:lstStyle/>
          <a:p>
            <a:pPr>
              <a:defRPr/>
            </a:pPr>
            <a:fld id="{A8326CCB-227E-4736-A914-8907FC6365A9}" type="slidenum">
              <a:rPr lang="en-US" smtClean="0"/>
              <a:pPr>
                <a:defRPr/>
              </a:pPr>
              <a:t>13</a:t>
            </a:fld>
            <a:endParaRPr lang="en-US"/>
          </a:p>
        </p:txBody>
      </p:sp>
    </p:spTree>
    <p:extLst>
      <p:ext uri="{BB962C8B-B14F-4D97-AF65-F5344CB8AC3E}">
        <p14:creationId xmlns:p14="http://schemas.microsoft.com/office/powerpoint/2010/main" val="13848406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we go grocery shopping, we often have a standard list of things to buy. Each shopper has a distinctive list, depending on one’s needs and preferences. A housewife might buy healthy ingredients for a family dinner, while a bachelor might buy beer and chips. If there is a pair of items, X and Y, that are frequently bought together, understanding these buying patterns can help to increase sales in several ways. </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Store Layout: If we understand the associations between products, we can change store layout to try to increase our customers basket size.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Promotions: Sales managers will be able to avoid placing associated itemsets together in the ad, saving valuable ad space.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Customer Insights: Buying habits are unique at each one of our stores. We will be able to tailor stores to our customers tastes and preferences, again increasing basket size.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Recommendation Engines: For a recommendation engine to work, it must know what products are associated to each other. With the combination of customer segmentation, market basket analysis can be a powerful tool in the input of recommendation engines. </a:t>
            </a:r>
          </a:p>
        </p:txBody>
      </p:sp>
      <p:sp>
        <p:nvSpPr>
          <p:cNvPr id="4" name="Slide Number Placeholder 3"/>
          <p:cNvSpPr>
            <a:spLocks noGrp="1"/>
          </p:cNvSpPr>
          <p:nvPr>
            <p:ph type="sldNum" sz="quarter" idx="5"/>
          </p:nvPr>
        </p:nvSpPr>
        <p:spPr/>
        <p:txBody>
          <a:bodyPr/>
          <a:lstStyle/>
          <a:p>
            <a:pPr>
              <a:defRPr/>
            </a:pPr>
            <a:fld id="{A8326CCB-227E-4736-A914-8907FC6365A9}" type="slidenum">
              <a:rPr lang="en-US" smtClean="0"/>
              <a:pPr>
                <a:defRPr/>
              </a:pPr>
              <a:t>14</a:t>
            </a:fld>
            <a:endParaRPr lang="en-US"/>
          </a:p>
        </p:txBody>
      </p:sp>
    </p:spTree>
    <p:extLst>
      <p:ext uri="{BB962C8B-B14F-4D97-AF65-F5344CB8AC3E}">
        <p14:creationId xmlns:p14="http://schemas.microsoft.com/office/powerpoint/2010/main" val="37895507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8326CCB-227E-4736-A914-8907FC6365A9}" type="slidenum">
              <a:rPr lang="en-US" smtClean="0"/>
              <a:pPr>
                <a:defRPr/>
              </a:pPr>
              <a:t>16</a:t>
            </a:fld>
            <a:endParaRPr lang="en-US"/>
          </a:p>
        </p:txBody>
      </p:sp>
    </p:spTree>
    <p:extLst>
      <p:ext uri="{BB962C8B-B14F-4D97-AF65-F5344CB8AC3E}">
        <p14:creationId xmlns:p14="http://schemas.microsoft.com/office/powerpoint/2010/main" val="2891958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5324" rtl="0" eaLnBrk="0" fontAlgn="base" latinLnBrk="0" hangingPunct="0">
              <a:lnSpc>
                <a:spcPct val="100000"/>
              </a:lnSpc>
              <a:spcBef>
                <a:spcPct val="0"/>
              </a:spcBef>
              <a:spcAft>
                <a:spcPct val="0"/>
              </a:spcAft>
              <a:buClrTx/>
              <a:buSzTx/>
              <a:buFontTx/>
              <a:buNone/>
              <a:tabLst/>
              <a:defRPr/>
            </a:pPr>
            <a:fld id="{48D3ECE6-7400-4E42-A2A4-DDBDD73D3880}" type="slidenum">
              <a:rPr kumimoji="0" lang="en-US" sz="1200" b="1"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35324" rtl="0" eaLnBrk="0" fontAlgn="base" latinLnBrk="0" hangingPunct="0">
                <a:lnSpc>
                  <a:spcPct val="100000"/>
                </a:lnSpc>
                <a:spcBef>
                  <a:spcPct val="0"/>
                </a:spcBef>
                <a:spcAft>
                  <a:spcPct val="0"/>
                </a:spcAft>
                <a:buClrTx/>
                <a:buSzTx/>
                <a:buFontTx/>
                <a:buNone/>
                <a:tabLst/>
                <a:defRPr/>
              </a:pPr>
              <a:t>17</a:t>
            </a:fld>
            <a:endParaRPr kumimoji="0" lang="en-US" sz="1200" b="1"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641363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agenda for todays presentation:</a:t>
            </a:r>
          </a:p>
          <a:p>
            <a:pPr marL="685800" lvl="1" indent="-228600">
              <a:buFont typeface="+mj-lt"/>
              <a:buAutoNum type="arabicPeriod"/>
            </a:pPr>
            <a:r>
              <a:rPr lang="en-US" dirty="0"/>
              <a:t>I’m going to begin by talking a little about myself</a:t>
            </a:r>
          </a:p>
          <a:p>
            <a:pPr marL="685800" lvl="1" indent="-228600">
              <a:buFont typeface="+mj-lt"/>
              <a:buAutoNum type="arabicPeriod"/>
            </a:pPr>
            <a:r>
              <a:rPr lang="en-US" dirty="0"/>
              <a:t>Then I will give an overview of my project and the concepts presented within it </a:t>
            </a:r>
          </a:p>
          <a:p>
            <a:pPr marL="685800" lvl="1" indent="-228600">
              <a:buFont typeface="+mj-lt"/>
              <a:buAutoNum type="arabicPeriod"/>
            </a:pPr>
            <a:r>
              <a:rPr lang="en-US" dirty="0"/>
              <a:t>I will then go over how a market basket analysis is done using real Albertson’s data</a:t>
            </a:r>
          </a:p>
          <a:p>
            <a:pPr marL="685800" lvl="1" indent="-228600">
              <a:buFont typeface="+mj-lt"/>
              <a:buAutoNum type="arabicPeriod"/>
            </a:pPr>
            <a:r>
              <a:rPr lang="en-US" dirty="0"/>
              <a:t>Finally I will conclude with “What’s Next?” for my project and how market basket analysis with Python will be a powerful tool for Albertson’s in the near future. </a:t>
            </a:r>
          </a:p>
          <a:p>
            <a:pPr marL="685800" lvl="1"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pPr>
              <a:defRPr/>
            </a:pPr>
            <a:fld id="{A8326CCB-227E-4736-A914-8907FC6365A9}" type="slidenum">
              <a:rPr lang="en-US" smtClean="0"/>
              <a:pPr>
                <a:defRPr/>
              </a:pPr>
              <a:t>2</a:t>
            </a:fld>
            <a:endParaRPr lang="en-US"/>
          </a:p>
        </p:txBody>
      </p:sp>
    </p:spTree>
    <p:extLst>
      <p:ext uri="{BB962C8B-B14F-4D97-AF65-F5344CB8AC3E}">
        <p14:creationId xmlns:p14="http://schemas.microsoft.com/office/powerpoint/2010/main" val="1756996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I’m originally from the San Francisco Bay Area</a:t>
            </a:r>
          </a:p>
          <a:p>
            <a:pPr marL="628650" lvl="1" indent="-171450">
              <a:buFont typeface="Arial" panose="020B0604020202020204" pitchFamily="34" charset="0"/>
              <a:buChar char="•"/>
            </a:pPr>
            <a:r>
              <a:rPr lang="en-US" dirty="0"/>
              <a:t>Fun fact: My home in the Bay is 15 minutes away from the Pleasanton office. </a:t>
            </a:r>
          </a:p>
          <a:p>
            <a:pPr marL="171450" lvl="0" indent="-171450">
              <a:buFont typeface="Arial" panose="020B0604020202020204" pitchFamily="34" charset="0"/>
              <a:buChar char="•"/>
            </a:pPr>
            <a:r>
              <a:rPr lang="en-US" dirty="0"/>
              <a:t>My major at San Diego State is business administration with a minor in management. </a:t>
            </a:r>
          </a:p>
          <a:p>
            <a:pPr marL="628650" lvl="1" indent="-171450">
              <a:buFont typeface="Arial" panose="020B0604020202020204" pitchFamily="34" charset="0"/>
              <a:buChar char="•"/>
            </a:pPr>
            <a:r>
              <a:rPr lang="en-US" dirty="0"/>
              <a:t>Graduating in May 2020</a:t>
            </a:r>
          </a:p>
          <a:p>
            <a:pPr marL="628650" lvl="1" indent="-171450">
              <a:buFont typeface="Arial" panose="020B0604020202020204" pitchFamily="34" charset="0"/>
              <a:buChar char="•"/>
            </a:pPr>
            <a:r>
              <a:rPr lang="en-US" dirty="0"/>
              <a:t>While attending school in San Diego, I worked at Albertson’s store 710. In my project, I analyzed data from my store!</a:t>
            </a:r>
          </a:p>
          <a:p>
            <a:pPr marL="171450" lvl="0" indent="-171450">
              <a:buFont typeface="Arial" panose="020B0604020202020204" pitchFamily="34" charset="0"/>
              <a:buChar char="•"/>
            </a:pPr>
            <a:r>
              <a:rPr lang="en-US" dirty="0"/>
              <a:t>This Summer I worked on the data science platform on the 3</a:t>
            </a:r>
            <a:r>
              <a:rPr lang="en-US" baseline="30000" dirty="0"/>
              <a:t>rd</a:t>
            </a:r>
            <a:r>
              <a:rPr lang="en-US" dirty="0"/>
              <a:t> floor of DV1.</a:t>
            </a:r>
          </a:p>
          <a:p>
            <a:pPr marL="628650" lvl="1" indent="-171450">
              <a:buFont typeface="Arial" panose="020B0604020202020204" pitchFamily="34" charset="0"/>
              <a:buChar char="•"/>
            </a:pPr>
            <a:endParaRPr lang="en-US" dirty="0"/>
          </a:p>
          <a:p>
            <a:pPr marL="457200" lvl="1" indent="0">
              <a:buFont typeface="Arial" panose="020B0604020202020204" pitchFamily="34" charset="0"/>
              <a:buNone/>
            </a:pPr>
            <a:endParaRPr lang="en-US" dirty="0"/>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A8326CCB-227E-4736-A914-8907FC6365A9}" type="slidenum">
              <a:rPr lang="en-US" smtClean="0"/>
              <a:pPr>
                <a:defRPr/>
              </a:pPr>
              <a:t>3</a:t>
            </a:fld>
            <a:endParaRPr lang="en-US"/>
          </a:p>
        </p:txBody>
      </p:sp>
    </p:spTree>
    <p:extLst>
      <p:ext uri="{BB962C8B-B14F-4D97-AF65-F5344CB8AC3E}">
        <p14:creationId xmlns:p14="http://schemas.microsoft.com/office/powerpoint/2010/main" val="896157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One of the most famous market basket analysis examples is {Diapers} </a:t>
            </a:r>
            <a:r>
              <a:rPr lang="en-US" dirty="0">
                <a:sym typeface="Wingdings" panose="05000000000000000000" pitchFamily="2" charset="2"/>
              </a:rPr>
              <a:t> {B</a:t>
            </a:r>
            <a:r>
              <a:rPr lang="en-US" dirty="0"/>
              <a:t>eer}. It was found that fathers going into the grocery store to pick up diapers would also add beer to there basket. This association rule makes sense because after changing stinky diapers anyone would want a beer.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A8326CCB-227E-4736-A914-8907FC6365A9}" type="slidenum">
              <a:rPr lang="en-US" smtClean="0"/>
              <a:pPr>
                <a:defRPr/>
              </a:pPr>
              <a:t>4</a:t>
            </a:fld>
            <a:endParaRPr lang="en-US"/>
          </a:p>
        </p:txBody>
      </p:sp>
    </p:spTree>
    <p:extLst>
      <p:ext uri="{BB962C8B-B14F-4D97-AF65-F5344CB8AC3E}">
        <p14:creationId xmlns:p14="http://schemas.microsoft.com/office/powerpoint/2010/main" val="4164496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eaLnBrk="1" hangingPunct="1">
              <a:spcBef>
                <a:spcPct val="0"/>
              </a:spcBef>
              <a:buFontTx/>
              <a:buChar char="•"/>
            </a:pPr>
            <a:r>
              <a:rPr lang="en-US" dirty="0"/>
              <a:t>What does it take?</a:t>
            </a:r>
          </a:p>
          <a:p>
            <a:pPr lvl="1" eaLnBrk="1" hangingPunct="1">
              <a:spcBef>
                <a:spcPct val="0"/>
              </a:spcBef>
              <a:buFontTx/>
              <a:buChar char="•"/>
            </a:pPr>
            <a:r>
              <a:rPr lang="en-US" dirty="0"/>
              <a:t>Read definition for market basket analysis </a:t>
            </a:r>
          </a:p>
          <a:p>
            <a:pPr lvl="1" eaLnBrk="1" hangingPunct="1">
              <a:spcBef>
                <a:spcPct val="0"/>
              </a:spcBef>
              <a:buFontTx/>
              <a:buChar char="•"/>
            </a:pPr>
            <a:r>
              <a:rPr lang="en-US" dirty="0"/>
              <a:t>Connect diapers and beer example to definition </a:t>
            </a:r>
          </a:p>
          <a:p>
            <a:pPr lvl="1" eaLnBrk="1" hangingPunct="1">
              <a:spcBef>
                <a:spcPct val="0"/>
              </a:spcBef>
              <a:buFontTx/>
              <a:buChar char="•"/>
            </a:pPr>
            <a:r>
              <a:rPr lang="en-US" dirty="0"/>
              <a:t>There are 2 fundamental ingredients needed to perform a market basket analysis</a:t>
            </a:r>
          </a:p>
          <a:p>
            <a:pPr marL="1143000" lvl="2" indent="-228600" eaLnBrk="1" hangingPunct="1">
              <a:spcBef>
                <a:spcPct val="0"/>
              </a:spcBef>
              <a:buFont typeface="+mj-lt"/>
              <a:buAutoNum type="arabicPeriod"/>
            </a:pPr>
            <a:r>
              <a:rPr lang="en-US" b="1" dirty="0"/>
              <a:t>Data</a:t>
            </a:r>
            <a:r>
              <a:rPr lang="en-US" dirty="0"/>
              <a:t>: Transactional data with TXN_ID and PROD_ID from Teradata. In the future the data will be sourced from our Azure cloud database. </a:t>
            </a:r>
          </a:p>
          <a:p>
            <a:pPr marL="1143000" lvl="2" indent="-228600" eaLnBrk="1" hangingPunct="1">
              <a:spcBef>
                <a:spcPct val="0"/>
              </a:spcBef>
              <a:buFont typeface="+mj-lt"/>
              <a:buAutoNum type="arabicPeriod"/>
            </a:pPr>
            <a:r>
              <a:rPr lang="en-US" b="1" dirty="0"/>
              <a:t>Algorithm</a:t>
            </a:r>
            <a:r>
              <a:rPr lang="en-US" dirty="0"/>
              <a:t>/Logic: Many different algorithms can be used to generate association rules. The most popular algorithm to implement market basket analysis with Python is the Apriori algorithm. With data and the Apriori algorithm, we can tell a story about how our products are associated. </a:t>
            </a:r>
          </a:p>
          <a:p>
            <a:pPr marL="1143000" lvl="2" indent="-228600" eaLnBrk="1" hangingPunct="1">
              <a:spcBef>
                <a:spcPct val="0"/>
              </a:spcBef>
              <a:buFont typeface="+mj-lt"/>
              <a:buAutoNum type="arabicPeriod"/>
            </a:pPr>
            <a:r>
              <a:rPr lang="en-US" dirty="0"/>
              <a:t>Data Story: Once association rules are generated by the algorithm, we can choose to visualize the data in many ways. Including various Python visualization libraries (ex. Matplotlib) and Microsoft’s Power BI. </a:t>
            </a:r>
          </a:p>
          <a:p>
            <a:pPr marL="0" lvl="0" indent="0">
              <a:buFont typeface="Arial" panose="020B0604020202020204" pitchFamily="34" charset="0"/>
              <a:buNone/>
            </a:pPr>
            <a:endParaRPr lang="en-US" dirty="0">
              <a:sym typeface="Wingdings" panose="05000000000000000000" pitchFamily="2" charset="2"/>
            </a:endParaRPr>
          </a:p>
          <a:p>
            <a:pPr marL="171450" lvl="0" indent="-171450">
              <a:buFont typeface="Arial" panose="020B0604020202020204" pitchFamily="34" charset="0"/>
              <a:buChar char="•"/>
            </a:pPr>
            <a:r>
              <a:rPr lang="en-US" dirty="0">
                <a:sym typeface="Wingdings" panose="05000000000000000000" pitchFamily="2" charset="2"/>
              </a:rPr>
              <a:t>Market basket analysis is more than just diapers and beer. In order to find associations rules, here are some important concepts: </a:t>
            </a:r>
          </a:p>
          <a:p>
            <a:pPr marL="628650" lvl="1" indent="-171450">
              <a:buFont typeface="Arial" panose="020B0604020202020204" pitchFamily="34" charset="0"/>
              <a:buChar char="•"/>
            </a:pPr>
            <a:r>
              <a:rPr lang="en-US" dirty="0">
                <a:sym typeface="Wingdings" panose="05000000000000000000" pitchFamily="2" charset="2"/>
              </a:rPr>
              <a:t>An itemset ({}) is a collection of items purchased by a customer in a transaction aka what you see on your receipt/basket. </a:t>
            </a:r>
          </a:p>
          <a:p>
            <a:pPr marL="628650" lvl="1" indent="-171450">
              <a:buFont typeface="Arial" panose="020B0604020202020204" pitchFamily="34" charset="0"/>
              <a:buChar char="•"/>
            </a:pPr>
            <a:r>
              <a:rPr lang="en-US" dirty="0">
                <a:sym typeface="Wingdings" panose="05000000000000000000" pitchFamily="2" charset="2"/>
              </a:rPr>
              <a:t>Association rules between itemsets are determined by a minimum support, confidence, and lift threshold. </a:t>
            </a:r>
          </a:p>
          <a:p>
            <a:pPr marL="628650" lvl="1" indent="-171450">
              <a:buFont typeface="Arial" panose="020B0604020202020204" pitchFamily="34" charset="0"/>
              <a:buChar char="•"/>
            </a:pPr>
            <a:r>
              <a:rPr lang="en-US" dirty="0">
                <a:sym typeface="Wingdings" panose="05000000000000000000" pitchFamily="2" charset="2"/>
              </a:rPr>
              <a:t>Itemsets with rules that have a strong support, confidence, and lift are the most actionable associations. </a:t>
            </a:r>
          </a:p>
          <a:p>
            <a:pPr marL="628650" lvl="1" indent="-171450">
              <a:buFont typeface="Arial" panose="020B0604020202020204" pitchFamily="34" charset="0"/>
              <a:buChar char="•"/>
            </a:pPr>
            <a:r>
              <a:rPr lang="en-US" dirty="0">
                <a:sym typeface="Wingdings" panose="05000000000000000000" pitchFamily="2" charset="2"/>
              </a:rPr>
              <a:t>With Python, we can run the Apriori algorithm upon our transactional data and find buying patterns between the baskets. </a:t>
            </a:r>
            <a:endParaRPr lang="en-US" dirty="0"/>
          </a:p>
        </p:txBody>
      </p:sp>
      <p:sp>
        <p:nvSpPr>
          <p:cNvPr id="4" name="Slide Number Placeholder 3"/>
          <p:cNvSpPr>
            <a:spLocks noGrp="1"/>
          </p:cNvSpPr>
          <p:nvPr>
            <p:ph type="sldNum" sz="quarter" idx="5"/>
          </p:nvPr>
        </p:nvSpPr>
        <p:spPr/>
        <p:txBody>
          <a:bodyPr/>
          <a:lstStyle/>
          <a:p>
            <a:pPr>
              <a:defRPr/>
            </a:pPr>
            <a:fld id="{A8326CCB-227E-4736-A914-8907FC6365A9}" type="slidenum">
              <a:rPr lang="en-US" smtClean="0"/>
              <a:pPr>
                <a:defRPr/>
              </a:pPr>
              <a:t>5</a:t>
            </a:fld>
            <a:endParaRPr lang="en-US"/>
          </a:p>
        </p:txBody>
      </p:sp>
    </p:spTree>
    <p:extLst>
      <p:ext uri="{BB962C8B-B14F-4D97-AF65-F5344CB8AC3E}">
        <p14:creationId xmlns:p14="http://schemas.microsoft.com/office/powerpoint/2010/main" val="3850948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Shortly go over definition of an association rules before showing the example on the next slide…</a:t>
            </a:r>
          </a:p>
        </p:txBody>
      </p:sp>
      <p:sp>
        <p:nvSpPr>
          <p:cNvPr id="4" name="Slide Number Placeholder 3"/>
          <p:cNvSpPr>
            <a:spLocks noGrp="1"/>
          </p:cNvSpPr>
          <p:nvPr>
            <p:ph type="sldNum" sz="quarter" idx="5"/>
          </p:nvPr>
        </p:nvSpPr>
        <p:spPr/>
        <p:txBody>
          <a:bodyPr/>
          <a:lstStyle/>
          <a:p>
            <a:pPr>
              <a:defRPr/>
            </a:pPr>
            <a:fld id="{A8326CCB-227E-4736-A914-8907FC6365A9}" type="slidenum">
              <a:rPr lang="en-US" smtClean="0"/>
              <a:pPr>
                <a:defRPr/>
              </a:pPr>
              <a:t>6</a:t>
            </a:fld>
            <a:endParaRPr lang="en-US"/>
          </a:p>
        </p:txBody>
      </p:sp>
    </p:spTree>
    <p:extLst>
      <p:ext uri="{BB962C8B-B14F-4D97-AF65-F5344CB8AC3E}">
        <p14:creationId xmlns:p14="http://schemas.microsoft.com/office/powerpoint/2010/main" val="4245782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Let’s see how support, confidence, and lift are calculated:</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Support</a:t>
            </a:r>
            <a:r>
              <a:rPr lang="en-US" sz="1200" b="0" i="0" kern="1200" dirty="0">
                <a:solidFill>
                  <a:schemeClr val="tx1"/>
                </a:solidFill>
                <a:effectLst/>
                <a:latin typeface="+mn-lt"/>
                <a:ea typeface="+mn-ea"/>
                <a:cs typeface="+mn-cs"/>
              </a:rPr>
              <a:t>: This says how popular an itemset is, as measured by the proportion of transactions in which an itemset appears. In the following 8 transactions, the support of {apple} is 4 out of 8, or 50%. Itemsets can also contain multiple items. For instance, the support of {apple, beer, rice} is 2 out of 8, or 25%. If you discover that sales of items beyond a certain proportion tend to have a significant impact on your profits, you might consider using that proportion as your </a:t>
            </a:r>
            <a:r>
              <a:rPr lang="en-US" sz="1200" b="0" i="1" kern="1200" dirty="0">
                <a:solidFill>
                  <a:schemeClr val="tx1"/>
                </a:solidFill>
                <a:effectLst/>
                <a:latin typeface="+mn-lt"/>
                <a:ea typeface="+mn-ea"/>
                <a:cs typeface="+mn-cs"/>
              </a:rPr>
              <a:t>support threshold</a:t>
            </a:r>
            <a:r>
              <a:rPr lang="en-US" sz="1200" b="0" i="0" kern="1200" dirty="0">
                <a:solidFill>
                  <a:schemeClr val="tx1"/>
                </a:solidFill>
                <a:effectLst/>
                <a:latin typeface="+mn-lt"/>
                <a:ea typeface="+mn-ea"/>
                <a:cs typeface="+mn-cs"/>
              </a:rPr>
              <a:t>. You may then identify itemsets with support values above this threshold as significant itemsets.</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Confidence</a:t>
            </a:r>
            <a:r>
              <a:rPr lang="en-US" sz="1200" b="0" i="0" kern="1200" dirty="0">
                <a:solidFill>
                  <a:schemeClr val="tx1"/>
                </a:solidFill>
                <a:effectLst/>
                <a:latin typeface="+mn-lt"/>
                <a:ea typeface="+mn-ea"/>
                <a:cs typeface="+mn-cs"/>
              </a:rPr>
              <a:t>: This says how likely item Y is purchased when item X is purchased, expressed as {X -&gt; Y}. This is measured by the proportion of transactions with item X, in which item Y also appears. In this example, the confidence of {apple -&gt; beer} is 3 out of 4, or 75%. One drawback of the confidence measure is that it might misrepresent the importance of an association. This is because it only accounts for how popular apples are, but not beers. If beers are also very popular in general, there will be a higher chance that a transaction containing apples will also contain beers, thus inflating the confidence measure. To account for the base popularity of both constituent items, we use a third measure called lift.</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Lift</a:t>
            </a:r>
            <a:r>
              <a:rPr lang="en-US" sz="1200" b="0" i="0" kern="1200" dirty="0">
                <a:solidFill>
                  <a:schemeClr val="tx1"/>
                </a:solidFill>
                <a:effectLst/>
                <a:latin typeface="+mn-lt"/>
                <a:ea typeface="+mn-ea"/>
                <a:cs typeface="+mn-cs"/>
              </a:rPr>
              <a:t>: This says how likely item Y is purchased when item X is purchased, while controlling for how popular item Y is. In this example, the lift of {apple -&gt; beer} is 1, which implies no association between items. Lift controls for the </a:t>
            </a:r>
            <a:r>
              <a:rPr lang="en-US" sz="1200" b="0" i="1" kern="1200" dirty="0">
                <a:solidFill>
                  <a:schemeClr val="tx1"/>
                </a:solidFill>
                <a:effectLst/>
                <a:latin typeface="+mn-lt"/>
                <a:ea typeface="+mn-ea"/>
                <a:cs typeface="+mn-cs"/>
              </a:rPr>
              <a:t>support or </a:t>
            </a:r>
            <a:r>
              <a:rPr lang="en-US" sz="1200" b="0" i="0" kern="1200" dirty="0">
                <a:solidFill>
                  <a:schemeClr val="tx1"/>
                </a:solidFill>
                <a:effectLst/>
                <a:latin typeface="+mn-lt"/>
                <a:ea typeface="+mn-ea"/>
                <a:cs typeface="+mn-cs"/>
              </a:rPr>
              <a:t>(frequency) of the consequent while calculating the conditional probability of the occurrence of {Y} given {X}.  A lift value greater than 1 means that item Y is </a:t>
            </a:r>
            <a:r>
              <a:rPr lang="en-US" sz="1200" b="0" i="1" kern="1200" dirty="0">
                <a:solidFill>
                  <a:schemeClr val="tx1"/>
                </a:solidFill>
                <a:effectLst/>
                <a:latin typeface="+mn-lt"/>
                <a:ea typeface="+mn-ea"/>
                <a:cs typeface="+mn-cs"/>
              </a:rPr>
              <a:t>likely</a:t>
            </a:r>
            <a:r>
              <a:rPr lang="en-US" sz="1200" b="0" i="0" kern="1200" dirty="0">
                <a:solidFill>
                  <a:schemeClr val="tx1"/>
                </a:solidFill>
                <a:effectLst/>
                <a:latin typeface="+mn-lt"/>
                <a:ea typeface="+mn-ea"/>
                <a:cs typeface="+mn-cs"/>
              </a:rPr>
              <a:t> to be bought if item X is bought, while a value less than 1 means that item Y is </a:t>
            </a:r>
            <a:r>
              <a:rPr lang="en-US" sz="1200" b="0" i="1" kern="1200" dirty="0">
                <a:solidFill>
                  <a:schemeClr val="tx1"/>
                </a:solidFill>
                <a:effectLst/>
                <a:latin typeface="+mn-lt"/>
                <a:ea typeface="+mn-ea"/>
                <a:cs typeface="+mn-cs"/>
              </a:rPr>
              <a:t>unlikely</a:t>
            </a:r>
            <a:r>
              <a:rPr lang="en-US" sz="1200" b="0" i="0" kern="1200" dirty="0">
                <a:solidFill>
                  <a:schemeClr val="tx1"/>
                </a:solidFill>
                <a:effectLst/>
                <a:latin typeface="+mn-lt"/>
                <a:ea typeface="+mn-ea"/>
                <a:cs typeface="+mn-cs"/>
              </a:rPr>
              <a:t> to be bought if item X is bought. </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A8326CCB-227E-4736-A914-8907FC6365A9}" type="slidenum">
              <a:rPr lang="en-US" smtClean="0"/>
              <a:pPr>
                <a:defRPr/>
              </a:pPr>
              <a:t>7</a:t>
            </a:fld>
            <a:endParaRPr lang="en-US"/>
          </a:p>
        </p:txBody>
      </p:sp>
    </p:spTree>
    <p:extLst>
      <p:ext uri="{BB962C8B-B14F-4D97-AF65-F5344CB8AC3E}">
        <p14:creationId xmlns:p14="http://schemas.microsoft.com/office/powerpoint/2010/main" val="3042127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b="1" dirty="0"/>
              <a:t>Choose and Process Data</a:t>
            </a:r>
            <a:r>
              <a:rPr lang="en-US" dirty="0"/>
              <a:t>: First we must determine what transactional data we would like to analyze. As mentioned before, my transactional data is sourced from Teradata. In order to generate quality association rules and keep the dataset small, I chose products on a class level. Looking at products on a </a:t>
            </a:r>
            <a:r>
              <a:rPr lang="en-US" dirty="0" err="1"/>
              <a:t>upc</a:t>
            </a:r>
            <a:r>
              <a:rPr lang="en-US" dirty="0"/>
              <a:t> level was too granular and produced poor association rules. </a:t>
            </a:r>
            <a:r>
              <a:rPr lang="en-US" b="0" dirty="0"/>
              <a:t>With the use of Pythons extensive libraries, the data is cleaned and processed for the Apriori algorithm. </a:t>
            </a:r>
          </a:p>
          <a:p>
            <a:pPr marL="228600" marR="0" lvl="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en-US" b="1" dirty="0"/>
              <a:t>Algorithm</a:t>
            </a:r>
            <a:r>
              <a:rPr lang="en-US" b="0" dirty="0"/>
              <a:t>: Once the data is processed, it is ready for the algorithm. Apriori works by saying: </a:t>
            </a:r>
            <a:r>
              <a:rPr lang="en-US" dirty="0"/>
              <a:t>If an itemset is frequent, then all its subsets must also be frequent. The Apriori algorithm eliminates any products that are not frequent. To select interesting rules we can use the best-known constraints which are a minimum threshold on support and confidence.</a:t>
            </a:r>
          </a:p>
          <a:p>
            <a:pPr marL="228600" indent="-228600">
              <a:buFont typeface="+mj-lt"/>
              <a:buAutoNum type="arabicPeriod"/>
            </a:pPr>
            <a:r>
              <a:rPr lang="en-US" b="1" dirty="0"/>
              <a:t>Visualize</a:t>
            </a:r>
            <a:r>
              <a:rPr lang="en-US" b="0" dirty="0"/>
              <a:t>: The association rules are then visualized directly with Python or exported to be visualized with Power BI</a:t>
            </a:r>
          </a:p>
          <a:p>
            <a:pPr marL="228600" indent="-228600">
              <a:buFont typeface="+mj-lt"/>
              <a:buAutoNum type="arabicPeriod"/>
            </a:pPr>
            <a:endParaRPr lang="en-US" b="0" dirty="0"/>
          </a:p>
          <a:p>
            <a:pPr marL="171450" indent="-171450">
              <a:buFont typeface="Arial" panose="020B0604020202020204" pitchFamily="34" charset="0"/>
              <a:buChar char="•"/>
            </a:pPr>
            <a:r>
              <a:rPr lang="en-US" b="0" dirty="0"/>
              <a:t>For visualization at bottom of screen: Data is extracted from Teradata </a:t>
            </a:r>
            <a:r>
              <a:rPr lang="en-US" b="0" dirty="0">
                <a:sym typeface="Wingdings" panose="05000000000000000000" pitchFamily="2" charset="2"/>
              </a:rPr>
              <a:t> Association rules are generated by Apriori  Results loaded back to Teradata for visualization.  </a:t>
            </a:r>
            <a:endParaRPr lang="en-US" dirty="0"/>
          </a:p>
          <a:p>
            <a:pPr marL="171450" indent="-171450">
              <a:buFont typeface="Arial" panose="020B0604020202020204" pitchFamily="34" charset="0"/>
              <a:buChar char="•"/>
            </a:pPr>
            <a:r>
              <a:rPr lang="en-US" dirty="0"/>
              <a:t>To select interesting rules we can use the best-known constraints which are a minimum thresholds on support and confidence.</a:t>
            </a:r>
          </a:p>
        </p:txBody>
      </p:sp>
      <p:sp>
        <p:nvSpPr>
          <p:cNvPr id="4" name="Slide Number Placeholder 3"/>
          <p:cNvSpPr>
            <a:spLocks noGrp="1"/>
          </p:cNvSpPr>
          <p:nvPr>
            <p:ph type="sldNum" sz="quarter" idx="5"/>
          </p:nvPr>
        </p:nvSpPr>
        <p:spPr/>
        <p:txBody>
          <a:bodyPr/>
          <a:lstStyle/>
          <a:p>
            <a:pPr>
              <a:defRPr/>
            </a:pPr>
            <a:fld id="{A8326CCB-227E-4736-A914-8907FC6365A9}" type="slidenum">
              <a:rPr lang="en-US" smtClean="0"/>
              <a:pPr>
                <a:defRPr/>
              </a:pPr>
              <a:t>8</a:t>
            </a:fld>
            <a:endParaRPr lang="en-US"/>
          </a:p>
        </p:txBody>
      </p:sp>
    </p:spTree>
    <p:extLst>
      <p:ext uri="{BB962C8B-B14F-4D97-AF65-F5344CB8AC3E}">
        <p14:creationId xmlns:p14="http://schemas.microsoft.com/office/powerpoint/2010/main" val="3415194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Libraries are imported</a:t>
            </a:r>
          </a:p>
          <a:p>
            <a:pPr marL="228600" indent="-228600">
              <a:buFont typeface="+mj-lt"/>
              <a:buAutoNum type="arabicPeriod"/>
            </a:pPr>
            <a:r>
              <a:rPr lang="en-US" dirty="0"/>
              <a:t>A connection is established to Teradata and a query is executed to import TXN_ID and PROD_ID into a Pandas dataframe</a:t>
            </a:r>
          </a:p>
          <a:p>
            <a:pPr marL="228600" indent="-228600">
              <a:buFont typeface="+mj-lt"/>
              <a:buAutoNum type="arabicPeriod"/>
            </a:pPr>
            <a:r>
              <a:rPr lang="en-US" dirty="0"/>
              <a:t>This dataframe of transactions is printed in the console</a:t>
            </a:r>
          </a:p>
          <a:p>
            <a:pPr marL="228600" indent="-228600">
              <a:buFont typeface="+mj-lt"/>
              <a:buAutoNum type="arabicPeriod"/>
            </a:pPr>
            <a:r>
              <a:rPr lang="en-US" dirty="0"/>
              <a:t>Next we need to manipulate the dataframe into baskets to prepare for the Apriori algorithm, also printed out in the console</a:t>
            </a:r>
          </a:p>
          <a:p>
            <a:pPr marL="228600" indent="-228600">
              <a:buFont typeface="+mj-lt"/>
              <a:buAutoNum type="arabicPeriod"/>
            </a:pPr>
            <a:r>
              <a:rPr lang="en-US" dirty="0"/>
              <a:t>The Apriori algorithm ingests this data and finds frequent itemsets and generates association rules based on a user given minimum support and lift threshold. </a:t>
            </a:r>
          </a:p>
          <a:p>
            <a:pPr marL="228600" indent="-228600">
              <a:buFont typeface="+mj-lt"/>
              <a:buAutoNum type="arabicPeriod"/>
            </a:pPr>
            <a:r>
              <a:rPr lang="en-US" dirty="0"/>
              <a:t>I’ll expand the association rules dataframe so we can see the antecedents and consequents. The next columns in the dataframe are the metrics of support, confidence, and lift. </a:t>
            </a:r>
          </a:p>
        </p:txBody>
      </p:sp>
      <p:sp>
        <p:nvSpPr>
          <p:cNvPr id="4" name="Slide Number Placeholder 3"/>
          <p:cNvSpPr>
            <a:spLocks noGrp="1"/>
          </p:cNvSpPr>
          <p:nvPr>
            <p:ph type="sldNum" sz="quarter" idx="5"/>
          </p:nvPr>
        </p:nvSpPr>
        <p:spPr/>
        <p:txBody>
          <a:bodyPr/>
          <a:lstStyle/>
          <a:p>
            <a:pPr>
              <a:defRPr/>
            </a:pPr>
            <a:fld id="{A8326CCB-227E-4736-A914-8907FC6365A9}" type="slidenum">
              <a:rPr lang="en-US" smtClean="0"/>
              <a:pPr>
                <a:defRPr/>
              </a:pPr>
              <a:t>9</a:t>
            </a:fld>
            <a:endParaRPr lang="en-US"/>
          </a:p>
        </p:txBody>
      </p:sp>
    </p:spTree>
    <p:extLst>
      <p:ext uri="{BB962C8B-B14F-4D97-AF65-F5344CB8AC3E}">
        <p14:creationId xmlns:p14="http://schemas.microsoft.com/office/powerpoint/2010/main" val="2145340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userDrawn="1"/>
        </p:nvSpPr>
        <p:spPr bwMode="auto">
          <a:xfrm>
            <a:off x="0" y="2270125"/>
            <a:ext cx="9144000" cy="1463675"/>
          </a:xfrm>
          <a:prstGeom prst="rect">
            <a:avLst/>
          </a:prstGeom>
          <a:solidFill>
            <a:schemeClr val="accent1"/>
          </a:solidFill>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lstStyle/>
          <a:p>
            <a:pPr algn="ctr" eaLnBrk="0" hangingPunct="0">
              <a:spcBef>
                <a:spcPct val="50000"/>
              </a:spcBef>
              <a:defRPr/>
            </a:pPr>
            <a:endParaRPr lang="en-US" sz="2000" b="1">
              <a:solidFill>
                <a:schemeClr val="tx1"/>
              </a:solidFill>
              <a:latin typeface="Arial" charset="0"/>
            </a:endParaRPr>
          </a:p>
        </p:txBody>
      </p:sp>
      <p:sp>
        <p:nvSpPr>
          <p:cNvPr id="5" name="Rectangle 4"/>
          <p:cNvSpPr/>
          <p:nvPr userDrawn="1"/>
        </p:nvSpPr>
        <p:spPr>
          <a:xfrm>
            <a:off x="0" y="838200"/>
            <a:ext cx="9144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ctrTitle"/>
          </p:nvPr>
        </p:nvSpPr>
        <p:spPr>
          <a:xfrm>
            <a:off x="304800" y="2263775"/>
            <a:ext cx="8534400" cy="1470025"/>
          </a:xfrm>
        </p:spPr>
        <p:txBody>
          <a:bodyPr anchor="ctr"/>
          <a:lstStyle>
            <a:lvl1pPr algn="ctr">
              <a:defRPr sz="3600" spc="100" baseline="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3810000"/>
            <a:ext cx="6400800" cy="1524000"/>
          </a:xfrm>
        </p:spPr>
        <p:txBody>
          <a:bodyPr/>
          <a:lstStyle>
            <a:lvl1pPr marL="0" indent="0" algn="ctr">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092868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10" name="Text Placeholder 2"/>
          <p:cNvSpPr>
            <a:spLocks noGrp="1"/>
          </p:cNvSpPr>
          <p:nvPr>
            <p:ph type="body" idx="13"/>
          </p:nvPr>
        </p:nvSpPr>
        <p:spPr>
          <a:xfrm>
            <a:off x="304800" y="973822"/>
            <a:ext cx="4114800" cy="457200"/>
          </a:xfrm>
        </p:spPr>
        <p:txBody>
          <a:bodyPr anchor="b">
            <a:normAutofit/>
          </a:bodyPr>
          <a:lstStyle>
            <a:lvl1pPr marL="0" indent="0">
              <a:buNone/>
              <a:defRPr sz="2000" b="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Content Placeholder 3"/>
          <p:cNvSpPr>
            <a:spLocks noGrp="1"/>
          </p:cNvSpPr>
          <p:nvPr>
            <p:ph sz="half" idx="14"/>
          </p:nvPr>
        </p:nvSpPr>
        <p:spPr>
          <a:xfrm>
            <a:off x="304800" y="1431022"/>
            <a:ext cx="4114800" cy="4876800"/>
          </a:xfrm>
        </p:spPr>
        <p:txBody>
          <a:bodyPr>
            <a:normAutofit/>
          </a:bodyPr>
          <a:lstStyle>
            <a:lvl1pPr>
              <a:defRPr sz="1600">
                <a:solidFill>
                  <a:schemeClr val="tx1">
                    <a:lumMod val="65000"/>
                    <a:lumOff val="35000"/>
                  </a:schemeClr>
                </a:solidFill>
              </a:defRPr>
            </a:lvl1pPr>
            <a:lvl2pPr>
              <a:defRPr sz="1400">
                <a:solidFill>
                  <a:schemeClr val="tx1">
                    <a:lumMod val="65000"/>
                    <a:lumOff val="35000"/>
                  </a:schemeClr>
                </a:solidFill>
              </a:defRPr>
            </a:lvl2pPr>
            <a:lvl3pPr>
              <a:defRPr sz="1200">
                <a:solidFill>
                  <a:schemeClr val="tx1">
                    <a:lumMod val="65000"/>
                    <a:lumOff val="35000"/>
                  </a:schemeClr>
                </a:solidFill>
              </a:defRPr>
            </a:lvl3pPr>
            <a:lvl4pPr>
              <a:defRPr sz="1100">
                <a:solidFill>
                  <a:schemeClr val="tx1">
                    <a:lumMod val="65000"/>
                    <a:lumOff val="35000"/>
                  </a:schemeClr>
                </a:solidFill>
              </a:defRPr>
            </a:lvl4pPr>
            <a:lvl5pPr>
              <a:defRPr sz="1100">
                <a:solidFill>
                  <a:schemeClr val="tx1">
                    <a:lumMod val="65000"/>
                    <a:lumOff val="35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4716011" y="973822"/>
            <a:ext cx="4114800" cy="457200"/>
          </a:xfrm>
        </p:spPr>
        <p:txBody>
          <a:bodyPr anchor="b">
            <a:normAutofit/>
          </a:bodyPr>
          <a:lstStyle>
            <a:lvl1pPr marL="0" indent="0">
              <a:buNone/>
              <a:defRPr sz="2000" b="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Content Placeholder 5"/>
          <p:cNvSpPr>
            <a:spLocks noGrp="1"/>
          </p:cNvSpPr>
          <p:nvPr>
            <p:ph sz="quarter" idx="16"/>
          </p:nvPr>
        </p:nvSpPr>
        <p:spPr>
          <a:xfrm>
            <a:off x="4716011" y="1431022"/>
            <a:ext cx="4114800" cy="4876800"/>
          </a:xfrm>
        </p:spPr>
        <p:txBody>
          <a:bodyPr>
            <a:normAutofit/>
          </a:bodyPr>
          <a:lstStyle>
            <a:lvl1pPr>
              <a:defRPr sz="1600">
                <a:solidFill>
                  <a:schemeClr val="tx1">
                    <a:lumMod val="65000"/>
                    <a:lumOff val="35000"/>
                  </a:schemeClr>
                </a:solidFill>
              </a:defRPr>
            </a:lvl1pPr>
            <a:lvl2pPr>
              <a:defRPr sz="1400">
                <a:solidFill>
                  <a:schemeClr val="tx1">
                    <a:lumMod val="65000"/>
                    <a:lumOff val="35000"/>
                  </a:schemeClr>
                </a:solidFill>
              </a:defRPr>
            </a:lvl2pPr>
            <a:lvl3pPr>
              <a:defRPr sz="1200">
                <a:solidFill>
                  <a:schemeClr val="tx1">
                    <a:lumMod val="65000"/>
                    <a:lumOff val="35000"/>
                  </a:schemeClr>
                </a:solidFill>
              </a:defRPr>
            </a:lvl3pPr>
            <a:lvl4pPr>
              <a:defRPr sz="1100">
                <a:solidFill>
                  <a:schemeClr val="tx1">
                    <a:lumMod val="65000"/>
                    <a:lumOff val="35000"/>
                  </a:schemeClr>
                </a:solidFill>
              </a:defRPr>
            </a:lvl4pPr>
            <a:lvl5pPr>
              <a:defRPr sz="1100">
                <a:solidFill>
                  <a:schemeClr val="tx1">
                    <a:lumMod val="65000"/>
                    <a:lumOff val="35000"/>
                  </a:schemeClr>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2254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4" name="Rectangle 3"/>
          <p:cNvSpPr/>
          <p:nvPr userDrawn="1"/>
        </p:nvSpPr>
        <p:spPr>
          <a:xfrm>
            <a:off x="0" y="838200"/>
            <a:ext cx="9144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ctangle 4"/>
          <p:cNvSpPr>
            <a:spLocks noChangeArrowheads="1"/>
          </p:cNvSpPr>
          <p:nvPr userDrawn="1"/>
        </p:nvSpPr>
        <p:spPr bwMode="invGray">
          <a:xfrm flipV="1">
            <a:off x="23813" y="3429000"/>
            <a:ext cx="9094787" cy="26988"/>
          </a:xfrm>
          <a:prstGeom prst="rect">
            <a:avLst/>
          </a:prstGeom>
          <a:solidFill>
            <a:schemeClr val="bg1">
              <a:lumMod val="85000"/>
            </a:schemeClr>
          </a:solidFill>
          <a:ln>
            <a:noFill/>
          </a:ln>
          <a:effectLst/>
        </p:spPr>
        <p:txBody>
          <a:bodyPr anchor="ctr">
            <a:spAutoFit/>
          </a:bodyPr>
          <a:lstStyle/>
          <a:p>
            <a:pPr fontAlgn="auto">
              <a:spcBef>
                <a:spcPts val="0"/>
              </a:spcBef>
              <a:spcAft>
                <a:spcPts val="0"/>
              </a:spcAft>
              <a:defRPr/>
            </a:pPr>
            <a:endParaRPr lang="en-US">
              <a:latin typeface="Arial" pitchFamily="34" charset="0"/>
              <a:cs typeface="+mn-cs"/>
            </a:endParaRPr>
          </a:p>
        </p:txBody>
      </p:sp>
      <p:sp>
        <p:nvSpPr>
          <p:cNvPr id="2" name="Title 1"/>
          <p:cNvSpPr>
            <a:spLocks noGrp="1"/>
          </p:cNvSpPr>
          <p:nvPr>
            <p:ph type="ctrTitle"/>
          </p:nvPr>
        </p:nvSpPr>
        <p:spPr>
          <a:xfrm>
            <a:off x="304800" y="1905000"/>
            <a:ext cx="8534400" cy="1470025"/>
          </a:xfrm>
        </p:spPr>
        <p:txBody>
          <a:bodyPr/>
          <a:lstStyle>
            <a:lvl1pPr algn="ctr">
              <a:defRPr sz="3600" spc="100" baseline="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1371600" y="3657600"/>
            <a:ext cx="6400800" cy="1524000"/>
          </a:xfrm>
        </p:spPr>
        <p:txBody>
          <a:bodyPr/>
          <a:lstStyle>
            <a:lvl1pPr marL="0" indent="0" algn="ctr">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098054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0" y="3505200"/>
            <a:ext cx="9144000" cy="639763"/>
          </a:xfrm>
          <a:prstGeom prst="rect">
            <a:avLst/>
          </a:prstGeom>
          <a:solidFill>
            <a:schemeClr val="accent1"/>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lIns="68580" tIns="34290" rIns="68580" bIns="34290" anchor="ctr"/>
          <a:lstStyle/>
          <a:p>
            <a:pPr fontAlgn="auto">
              <a:spcBef>
                <a:spcPts val="0"/>
              </a:spcBef>
              <a:spcAft>
                <a:spcPts val="0"/>
              </a:spcAft>
              <a:defRPr/>
            </a:pPr>
            <a:endParaRPr lang="en-US" sz="1400" dirty="0">
              <a:solidFill>
                <a:prstClr val="black"/>
              </a:solidFill>
            </a:endParaRPr>
          </a:p>
        </p:txBody>
      </p:sp>
      <p:sp>
        <p:nvSpPr>
          <p:cNvPr id="4" name="Rectangle 3"/>
          <p:cNvSpPr/>
          <p:nvPr userDrawn="1"/>
        </p:nvSpPr>
        <p:spPr>
          <a:xfrm>
            <a:off x="0" y="4098925"/>
            <a:ext cx="9144000" cy="46038"/>
          </a:xfrm>
          <a:prstGeom prst="rect">
            <a:avLst/>
          </a:prstGeom>
          <a:solidFill>
            <a:schemeClr val="bg2"/>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lIns="68580" tIns="34290" rIns="68580" bIns="34290" anchor="ctr"/>
          <a:lstStyle/>
          <a:p>
            <a:pPr fontAlgn="auto">
              <a:spcBef>
                <a:spcPts val="0"/>
              </a:spcBef>
              <a:spcAft>
                <a:spcPts val="0"/>
              </a:spcAft>
              <a:defRPr/>
            </a:pPr>
            <a:endParaRPr lang="en-US" sz="1400" dirty="0">
              <a:solidFill>
                <a:prstClr val="black"/>
              </a:solidFill>
            </a:endParaRPr>
          </a:p>
        </p:txBody>
      </p:sp>
      <p:pic>
        <p:nvPicPr>
          <p:cNvPr id="5" name="Picture 2" descr="K:\CorpComm\ExecCommDesign\_1APresentationProduction\_Internal Comm\1_Logos\ABS Companies Logo\D1853_ABS Companies_Logo_hal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086600" y="6345238"/>
            <a:ext cx="168275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4"/>
          <p:cNvSpPr>
            <a:spLocks noChangeArrowheads="1"/>
          </p:cNvSpPr>
          <p:nvPr userDrawn="1"/>
        </p:nvSpPr>
        <p:spPr bwMode="auto">
          <a:xfrm>
            <a:off x="7167563" y="6591300"/>
            <a:ext cx="1905000"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r>
              <a:rPr lang="en-US" sz="800">
                <a:solidFill>
                  <a:schemeClr val="tx2"/>
                </a:solidFill>
              </a:rPr>
              <a:t> </a:t>
            </a:r>
            <a:fld id="{4B927597-DD84-49E9-A701-7BC1F0534D22}" type="slidenum">
              <a:rPr lang="en-US" sz="800">
                <a:solidFill>
                  <a:schemeClr val="tx2"/>
                </a:solidFill>
              </a:rPr>
              <a:pPr algn="r"/>
              <a:t>‹#›</a:t>
            </a:fld>
            <a:endParaRPr lang="en-US" sz="800">
              <a:solidFill>
                <a:schemeClr val="tx2"/>
              </a:solidFill>
            </a:endParaRPr>
          </a:p>
        </p:txBody>
      </p:sp>
      <p:sp>
        <p:nvSpPr>
          <p:cNvPr id="2" name="Title 1"/>
          <p:cNvSpPr>
            <a:spLocks noGrp="1"/>
          </p:cNvSpPr>
          <p:nvPr>
            <p:ph type="title"/>
          </p:nvPr>
        </p:nvSpPr>
        <p:spPr>
          <a:xfrm>
            <a:off x="304800" y="3505200"/>
            <a:ext cx="8534400" cy="552450"/>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340118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24752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4114800" cy="5105400"/>
          </a:xfrm>
        </p:spPr>
        <p:txBody>
          <a:bodyPr>
            <a:normAutofit/>
          </a:bodyPr>
          <a:lstStyle>
            <a:lvl1pPr>
              <a:defRPr sz="2000">
                <a:solidFill>
                  <a:schemeClr val="tx1">
                    <a:lumMod val="65000"/>
                    <a:lumOff val="35000"/>
                  </a:schemeClr>
                </a:solidFill>
              </a:defRPr>
            </a:lvl1pPr>
            <a:lvl2pPr>
              <a:defRPr sz="1800">
                <a:solidFill>
                  <a:schemeClr val="tx1">
                    <a:lumMod val="65000"/>
                    <a:lumOff val="35000"/>
                  </a:schemeClr>
                </a:solidFill>
              </a:defRPr>
            </a:lvl2pPr>
            <a:lvl3pPr>
              <a:defRPr sz="1600">
                <a:solidFill>
                  <a:schemeClr val="tx1">
                    <a:lumMod val="65000"/>
                    <a:lumOff val="35000"/>
                  </a:schemeClr>
                </a:solidFill>
              </a:defRPr>
            </a:lvl3pPr>
            <a:lvl4pPr>
              <a:defRPr sz="1400">
                <a:solidFill>
                  <a:schemeClr val="tx1">
                    <a:lumMod val="65000"/>
                    <a:lumOff val="35000"/>
                  </a:schemeClr>
                </a:solidFill>
              </a:defRPr>
            </a:lvl4pPr>
            <a:lvl5pPr>
              <a:defRPr sz="1400">
                <a:solidFill>
                  <a:schemeClr val="tx1">
                    <a:lumMod val="65000"/>
                    <a:lumOff val="35000"/>
                  </a:schemeClr>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24400" y="1066800"/>
            <a:ext cx="4114800" cy="5105400"/>
          </a:xfrm>
        </p:spPr>
        <p:txBody>
          <a:bodyPr>
            <a:normAutofit/>
          </a:bodyPr>
          <a:lstStyle>
            <a:lvl1pPr>
              <a:defRPr sz="2000">
                <a:solidFill>
                  <a:schemeClr val="tx1">
                    <a:lumMod val="65000"/>
                    <a:lumOff val="35000"/>
                  </a:schemeClr>
                </a:solidFill>
              </a:defRPr>
            </a:lvl1pPr>
            <a:lvl2pPr>
              <a:defRPr sz="1800">
                <a:solidFill>
                  <a:schemeClr val="tx1">
                    <a:lumMod val="65000"/>
                    <a:lumOff val="35000"/>
                  </a:schemeClr>
                </a:solidFill>
              </a:defRPr>
            </a:lvl2pPr>
            <a:lvl3pPr>
              <a:defRPr sz="1600">
                <a:solidFill>
                  <a:schemeClr val="tx1">
                    <a:lumMod val="65000"/>
                    <a:lumOff val="35000"/>
                  </a:schemeClr>
                </a:solidFill>
              </a:defRPr>
            </a:lvl3pPr>
            <a:lvl4pPr>
              <a:defRPr sz="1400">
                <a:solidFill>
                  <a:schemeClr val="tx1">
                    <a:lumMod val="65000"/>
                    <a:lumOff val="35000"/>
                  </a:schemeClr>
                </a:solidFill>
              </a:defRPr>
            </a:lvl4pPr>
            <a:lvl5pPr>
              <a:defRPr sz="1400">
                <a:solidFill>
                  <a:schemeClr val="tx1">
                    <a:lumMod val="65000"/>
                    <a:lumOff val="35000"/>
                  </a:schemeClr>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0033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10" name="Text Placeholder 2"/>
          <p:cNvSpPr>
            <a:spLocks noGrp="1"/>
          </p:cNvSpPr>
          <p:nvPr>
            <p:ph type="body" idx="13"/>
          </p:nvPr>
        </p:nvSpPr>
        <p:spPr>
          <a:xfrm>
            <a:off x="304800" y="973822"/>
            <a:ext cx="4114800" cy="457200"/>
          </a:xfrm>
        </p:spPr>
        <p:txBody>
          <a:bodyPr anchor="b">
            <a:normAutofit/>
          </a:bodyPr>
          <a:lstStyle>
            <a:lvl1pPr marL="0" indent="0">
              <a:buNone/>
              <a:defRPr sz="2000" b="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Content Placeholder 3"/>
          <p:cNvSpPr>
            <a:spLocks noGrp="1"/>
          </p:cNvSpPr>
          <p:nvPr>
            <p:ph sz="half" idx="14"/>
          </p:nvPr>
        </p:nvSpPr>
        <p:spPr>
          <a:xfrm>
            <a:off x="304800" y="1431022"/>
            <a:ext cx="4114800" cy="4876800"/>
          </a:xfrm>
        </p:spPr>
        <p:txBody>
          <a:bodyPr>
            <a:normAutofit/>
          </a:bodyPr>
          <a:lstStyle>
            <a:lvl1pPr>
              <a:defRPr sz="1600">
                <a:solidFill>
                  <a:schemeClr val="tx1">
                    <a:lumMod val="65000"/>
                    <a:lumOff val="35000"/>
                  </a:schemeClr>
                </a:solidFill>
              </a:defRPr>
            </a:lvl1pPr>
            <a:lvl2pPr>
              <a:defRPr sz="1400">
                <a:solidFill>
                  <a:schemeClr val="tx1">
                    <a:lumMod val="65000"/>
                    <a:lumOff val="35000"/>
                  </a:schemeClr>
                </a:solidFill>
              </a:defRPr>
            </a:lvl2pPr>
            <a:lvl3pPr>
              <a:defRPr sz="1200">
                <a:solidFill>
                  <a:schemeClr val="tx1">
                    <a:lumMod val="65000"/>
                    <a:lumOff val="35000"/>
                  </a:schemeClr>
                </a:solidFill>
              </a:defRPr>
            </a:lvl3pPr>
            <a:lvl4pPr>
              <a:defRPr sz="1100">
                <a:solidFill>
                  <a:schemeClr val="tx1">
                    <a:lumMod val="65000"/>
                    <a:lumOff val="35000"/>
                  </a:schemeClr>
                </a:solidFill>
              </a:defRPr>
            </a:lvl4pPr>
            <a:lvl5pPr>
              <a:defRPr sz="1100">
                <a:solidFill>
                  <a:schemeClr val="tx1">
                    <a:lumMod val="65000"/>
                    <a:lumOff val="35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4716011" y="973822"/>
            <a:ext cx="4114800" cy="457200"/>
          </a:xfrm>
        </p:spPr>
        <p:txBody>
          <a:bodyPr anchor="b">
            <a:normAutofit/>
          </a:bodyPr>
          <a:lstStyle>
            <a:lvl1pPr marL="0" indent="0">
              <a:buNone/>
              <a:defRPr sz="2000" b="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Content Placeholder 5"/>
          <p:cNvSpPr>
            <a:spLocks noGrp="1"/>
          </p:cNvSpPr>
          <p:nvPr>
            <p:ph sz="quarter" idx="16"/>
          </p:nvPr>
        </p:nvSpPr>
        <p:spPr>
          <a:xfrm>
            <a:off x="4716011" y="1431022"/>
            <a:ext cx="4114800" cy="4876800"/>
          </a:xfrm>
        </p:spPr>
        <p:txBody>
          <a:bodyPr>
            <a:normAutofit/>
          </a:bodyPr>
          <a:lstStyle>
            <a:lvl1pPr>
              <a:defRPr sz="1600">
                <a:solidFill>
                  <a:schemeClr val="tx1">
                    <a:lumMod val="65000"/>
                    <a:lumOff val="35000"/>
                  </a:schemeClr>
                </a:solidFill>
              </a:defRPr>
            </a:lvl1pPr>
            <a:lvl2pPr>
              <a:defRPr sz="1400">
                <a:solidFill>
                  <a:schemeClr val="tx1">
                    <a:lumMod val="65000"/>
                    <a:lumOff val="35000"/>
                  </a:schemeClr>
                </a:solidFill>
              </a:defRPr>
            </a:lvl2pPr>
            <a:lvl3pPr>
              <a:defRPr sz="1200">
                <a:solidFill>
                  <a:schemeClr val="tx1">
                    <a:lumMod val="65000"/>
                    <a:lumOff val="35000"/>
                  </a:schemeClr>
                </a:solidFill>
              </a:defRPr>
            </a:lvl3pPr>
            <a:lvl4pPr>
              <a:defRPr sz="1100">
                <a:solidFill>
                  <a:schemeClr val="tx1">
                    <a:lumMod val="65000"/>
                    <a:lumOff val="35000"/>
                  </a:schemeClr>
                </a:solidFill>
              </a:defRPr>
            </a:lvl4pPr>
            <a:lvl5pPr>
              <a:defRPr sz="1100">
                <a:solidFill>
                  <a:schemeClr val="tx1">
                    <a:lumMod val="65000"/>
                    <a:lumOff val="35000"/>
                  </a:schemeClr>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7147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cxnSp>
        <p:nvCxnSpPr>
          <p:cNvPr id="14" name="Straight Connector 13"/>
          <p:cNvCxnSpPr/>
          <p:nvPr userDrawn="1"/>
        </p:nvCxnSpPr>
        <p:spPr>
          <a:xfrm>
            <a:off x="4572000" y="1127125"/>
            <a:ext cx="0" cy="5181600"/>
          </a:xfrm>
          <a:prstGeom prst="line">
            <a:avLst/>
          </a:prstGeom>
          <a:ln w="63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H="1">
            <a:off x="304800" y="3641725"/>
            <a:ext cx="8534400" cy="0"/>
          </a:xfrm>
          <a:prstGeom prst="line">
            <a:avLst/>
          </a:prstGeom>
          <a:ln w="63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975042"/>
            <a:ext cx="4114800" cy="457200"/>
          </a:xfrm>
        </p:spPr>
        <p:txBody>
          <a:bodyPr anchor="b">
            <a:normAutofit/>
          </a:bodyPr>
          <a:lstStyle>
            <a:lvl1pPr marL="0" indent="0">
              <a:buNone/>
              <a:defRPr sz="2000" b="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04800" y="1432242"/>
            <a:ext cx="4114800" cy="2103120"/>
          </a:xfrm>
        </p:spPr>
        <p:txBody>
          <a:bodyPr>
            <a:normAutofit/>
          </a:bodyPr>
          <a:lstStyle>
            <a:lvl1pPr>
              <a:defRPr sz="1600">
                <a:solidFill>
                  <a:schemeClr val="tx1">
                    <a:lumMod val="65000"/>
                    <a:lumOff val="35000"/>
                  </a:schemeClr>
                </a:solidFill>
              </a:defRPr>
            </a:lvl1pPr>
            <a:lvl2pPr>
              <a:defRPr sz="1400">
                <a:solidFill>
                  <a:schemeClr val="tx1">
                    <a:lumMod val="65000"/>
                    <a:lumOff val="35000"/>
                  </a:schemeClr>
                </a:solidFill>
              </a:defRPr>
            </a:lvl2pPr>
            <a:lvl3pPr>
              <a:defRPr sz="1200">
                <a:solidFill>
                  <a:schemeClr val="tx1">
                    <a:lumMod val="65000"/>
                    <a:lumOff val="35000"/>
                  </a:schemeClr>
                </a:solidFill>
              </a:defRPr>
            </a:lvl3pPr>
            <a:lvl4pPr>
              <a:defRPr sz="1100">
                <a:solidFill>
                  <a:schemeClr val="tx1">
                    <a:lumMod val="65000"/>
                    <a:lumOff val="35000"/>
                  </a:schemeClr>
                </a:solidFill>
              </a:defRPr>
            </a:lvl4pPr>
            <a:lvl5pPr>
              <a:defRPr sz="1100">
                <a:solidFill>
                  <a:schemeClr val="tx1">
                    <a:lumMod val="65000"/>
                    <a:lumOff val="35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16011" y="975042"/>
            <a:ext cx="4114800" cy="457200"/>
          </a:xfrm>
        </p:spPr>
        <p:txBody>
          <a:bodyPr anchor="b">
            <a:normAutofit/>
          </a:bodyPr>
          <a:lstStyle>
            <a:lvl1pPr marL="0" indent="0">
              <a:buNone/>
              <a:defRPr sz="2000" b="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716011" y="1432242"/>
            <a:ext cx="4114800" cy="2103120"/>
          </a:xfrm>
        </p:spPr>
        <p:txBody>
          <a:bodyPr>
            <a:normAutofit/>
          </a:bodyPr>
          <a:lstStyle>
            <a:lvl1pPr>
              <a:defRPr sz="1600">
                <a:solidFill>
                  <a:schemeClr val="tx1">
                    <a:lumMod val="65000"/>
                    <a:lumOff val="35000"/>
                  </a:schemeClr>
                </a:solidFill>
              </a:defRPr>
            </a:lvl1pPr>
            <a:lvl2pPr>
              <a:defRPr sz="1400">
                <a:solidFill>
                  <a:schemeClr val="tx1">
                    <a:lumMod val="65000"/>
                    <a:lumOff val="35000"/>
                  </a:schemeClr>
                </a:solidFill>
              </a:defRPr>
            </a:lvl2pPr>
            <a:lvl3pPr>
              <a:defRPr sz="1200">
                <a:solidFill>
                  <a:schemeClr val="tx1">
                    <a:lumMod val="65000"/>
                    <a:lumOff val="35000"/>
                  </a:schemeClr>
                </a:solidFill>
              </a:defRPr>
            </a:lvl3pPr>
            <a:lvl4pPr>
              <a:defRPr sz="1100">
                <a:solidFill>
                  <a:schemeClr val="tx1">
                    <a:lumMod val="65000"/>
                    <a:lumOff val="35000"/>
                  </a:schemeClr>
                </a:solidFill>
              </a:defRPr>
            </a:lvl4pPr>
            <a:lvl5pPr>
              <a:defRPr sz="1100">
                <a:solidFill>
                  <a:schemeClr val="tx1">
                    <a:lumMod val="65000"/>
                    <a:lumOff val="35000"/>
                  </a:schemeClr>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2"/>
          <p:cNvSpPr>
            <a:spLocks noGrp="1"/>
          </p:cNvSpPr>
          <p:nvPr>
            <p:ph type="body" idx="13"/>
          </p:nvPr>
        </p:nvSpPr>
        <p:spPr>
          <a:xfrm>
            <a:off x="304800" y="3764280"/>
            <a:ext cx="4114800" cy="457200"/>
          </a:xfrm>
        </p:spPr>
        <p:txBody>
          <a:bodyPr anchor="b">
            <a:normAutofit/>
          </a:bodyPr>
          <a:lstStyle>
            <a:lvl1pPr marL="0" indent="0">
              <a:buNone/>
              <a:defRPr sz="2000" b="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Content Placeholder 3"/>
          <p:cNvSpPr>
            <a:spLocks noGrp="1"/>
          </p:cNvSpPr>
          <p:nvPr>
            <p:ph sz="half" idx="14"/>
          </p:nvPr>
        </p:nvSpPr>
        <p:spPr>
          <a:xfrm>
            <a:off x="304800" y="4221480"/>
            <a:ext cx="4114800" cy="2103120"/>
          </a:xfrm>
        </p:spPr>
        <p:txBody>
          <a:bodyPr>
            <a:normAutofit/>
          </a:bodyPr>
          <a:lstStyle>
            <a:lvl1pPr>
              <a:defRPr sz="1600">
                <a:solidFill>
                  <a:schemeClr val="tx1">
                    <a:lumMod val="65000"/>
                    <a:lumOff val="35000"/>
                  </a:schemeClr>
                </a:solidFill>
              </a:defRPr>
            </a:lvl1pPr>
            <a:lvl2pPr>
              <a:defRPr sz="1400">
                <a:solidFill>
                  <a:schemeClr val="tx1">
                    <a:lumMod val="65000"/>
                    <a:lumOff val="35000"/>
                  </a:schemeClr>
                </a:solidFill>
              </a:defRPr>
            </a:lvl2pPr>
            <a:lvl3pPr>
              <a:defRPr sz="1200">
                <a:solidFill>
                  <a:schemeClr val="tx1">
                    <a:lumMod val="65000"/>
                    <a:lumOff val="35000"/>
                  </a:schemeClr>
                </a:solidFill>
              </a:defRPr>
            </a:lvl3pPr>
            <a:lvl4pPr>
              <a:defRPr sz="1100">
                <a:solidFill>
                  <a:schemeClr val="tx1">
                    <a:lumMod val="65000"/>
                    <a:lumOff val="35000"/>
                  </a:schemeClr>
                </a:solidFill>
              </a:defRPr>
            </a:lvl4pPr>
            <a:lvl5pPr>
              <a:defRPr sz="1100">
                <a:solidFill>
                  <a:schemeClr val="tx1">
                    <a:lumMod val="65000"/>
                    <a:lumOff val="35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4716011" y="3764280"/>
            <a:ext cx="4114800" cy="457200"/>
          </a:xfrm>
        </p:spPr>
        <p:txBody>
          <a:bodyPr anchor="b">
            <a:normAutofit/>
          </a:bodyPr>
          <a:lstStyle>
            <a:lvl1pPr marL="0" indent="0">
              <a:buNone/>
              <a:defRPr sz="2000" b="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Content Placeholder 5"/>
          <p:cNvSpPr>
            <a:spLocks noGrp="1"/>
          </p:cNvSpPr>
          <p:nvPr>
            <p:ph sz="quarter" idx="16"/>
          </p:nvPr>
        </p:nvSpPr>
        <p:spPr>
          <a:xfrm>
            <a:off x="4716011" y="4221480"/>
            <a:ext cx="4114800" cy="2103120"/>
          </a:xfrm>
        </p:spPr>
        <p:txBody>
          <a:bodyPr>
            <a:normAutofit/>
          </a:bodyPr>
          <a:lstStyle>
            <a:lvl1pPr>
              <a:defRPr sz="1600">
                <a:solidFill>
                  <a:schemeClr val="tx1">
                    <a:lumMod val="65000"/>
                    <a:lumOff val="35000"/>
                  </a:schemeClr>
                </a:solidFill>
              </a:defRPr>
            </a:lvl1pPr>
            <a:lvl2pPr>
              <a:defRPr sz="1400">
                <a:solidFill>
                  <a:schemeClr val="tx1">
                    <a:lumMod val="65000"/>
                    <a:lumOff val="35000"/>
                  </a:schemeClr>
                </a:solidFill>
              </a:defRPr>
            </a:lvl2pPr>
            <a:lvl3pPr>
              <a:defRPr sz="1200">
                <a:solidFill>
                  <a:schemeClr val="tx1">
                    <a:lumMod val="65000"/>
                    <a:lumOff val="35000"/>
                  </a:schemeClr>
                </a:solidFill>
              </a:defRPr>
            </a:lvl3pPr>
            <a:lvl4pPr>
              <a:defRPr sz="1100">
                <a:solidFill>
                  <a:schemeClr val="tx1">
                    <a:lumMod val="65000"/>
                    <a:lumOff val="35000"/>
                  </a:schemeClr>
                </a:solidFill>
              </a:defRPr>
            </a:lvl4pPr>
            <a:lvl5pPr>
              <a:defRPr sz="1100">
                <a:solidFill>
                  <a:schemeClr val="tx1">
                    <a:lumMod val="65000"/>
                    <a:lumOff val="35000"/>
                  </a:schemeClr>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8905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3076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1101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01613"/>
            <a:ext cx="8534400" cy="685800"/>
          </a:xfrm>
          <a:prstGeom prst="rect">
            <a:avLst/>
          </a:prstGeom>
        </p:spPr>
        <p:txBody>
          <a:bodyPr vert="horz" lIns="91440" tIns="45720" rIns="91440" bIns="45720" rtlCol="0" anchor="b">
            <a:normAutofit/>
          </a:bodyPr>
          <a:lstStyle/>
          <a:p>
            <a:r>
              <a:rPr lang="en-US" dirty="0"/>
              <a:t>Click to edit Master title style</a:t>
            </a:r>
          </a:p>
        </p:txBody>
      </p:sp>
      <p:sp>
        <p:nvSpPr>
          <p:cNvPr id="1027" name="Text Placeholder 2"/>
          <p:cNvSpPr>
            <a:spLocks noGrp="1"/>
          </p:cNvSpPr>
          <p:nvPr>
            <p:ph type="body" idx="1"/>
          </p:nvPr>
        </p:nvSpPr>
        <p:spPr bwMode="auto">
          <a:xfrm>
            <a:off x="304800" y="1036638"/>
            <a:ext cx="8534400" cy="528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ChangeArrowheads="1"/>
          </p:cNvSpPr>
          <p:nvPr userDrawn="1"/>
        </p:nvSpPr>
        <p:spPr bwMode="invGray">
          <a:xfrm flipV="1">
            <a:off x="23813" y="887413"/>
            <a:ext cx="9094787" cy="26987"/>
          </a:xfrm>
          <a:prstGeom prst="rect">
            <a:avLst/>
          </a:prstGeom>
          <a:solidFill>
            <a:schemeClr val="bg1">
              <a:lumMod val="85000"/>
            </a:schemeClr>
          </a:solidFill>
          <a:ln>
            <a:noFill/>
          </a:ln>
          <a:effectLst/>
        </p:spPr>
        <p:txBody>
          <a:bodyPr anchor="ctr">
            <a:spAutoFit/>
          </a:bodyPr>
          <a:lstStyle/>
          <a:p>
            <a:pPr fontAlgn="auto">
              <a:spcBef>
                <a:spcPts val="0"/>
              </a:spcBef>
              <a:spcAft>
                <a:spcPts val="0"/>
              </a:spcAft>
              <a:defRPr/>
            </a:pPr>
            <a:endParaRPr lang="en-US">
              <a:latin typeface="Arial" pitchFamily="34" charset="0"/>
              <a:cs typeface="+mn-cs"/>
            </a:endParaRPr>
          </a:p>
        </p:txBody>
      </p:sp>
      <p:pic>
        <p:nvPicPr>
          <p:cNvPr id="1029" name="Picture 2" descr="K:\CorpComm\ExecCommDesign\_1APresentationProduction\_Internal Comm\1_Logos\ABS Companies Logo\D1853_ABS Companies_Logo_halo.png"/>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086600" y="6345238"/>
            <a:ext cx="168275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Rectangle 24"/>
          <p:cNvSpPr>
            <a:spLocks noChangeArrowheads="1"/>
          </p:cNvSpPr>
          <p:nvPr userDrawn="1"/>
        </p:nvSpPr>
        <p:spPr bwMode="auto">
          <a:xfrm>
            <a:off x="7167563" y="6591300"/>
            <a:ext cx="1905000"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r>
              <a:rPr lang="en-US" sz="800">
                <a:solidFill>
                  <a:schemeClr val="tx2"/>
                </a:solidFill>
              </a:rPr>
              <a:t> </a:t>
            </a:r>
            <a:fld id="{73B9FAFE-9F0A-4B67-962F-5EC9D943E001}" type="slidenum">
              <a:rPr lang="en-US" sz="800">
                <a:solidFill>
                  <a:schemeClr val="tx2"/>
                </a:solidFill>
              </a:rPr>
              <a:pPr algn="r"/>
              <a:t>‹#›</a:t>
            </a:fld>
            <a:endParaRPr lang="en-US" sz="800">
              <a:solidFill>
                <a:schemeClr val="tx2"/>
              </a:solidFill>
            </a:endParaRPr>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89" r:id="rId4"/>
    <p:sldLayoutId id="2147483690" r:id="rId5"/>
    <p:sldLayoutId id="2147483691" r:id="rId6"/>
    <p:sldLayoutId id="2147483697" r:id="rId7"/>
    <p:sldLayoutId id="2147483692" r:id="rId8"/>
    <p:sldLayoutId id="2147483693" r:id="rId9"/>
    <p:sldLayoutId id="2147483704" r:id="rId10"/>
  </p:sldLayoutIdLst>
  <p:txStyles>
    <p:titleStyle>
      <a:lvl1pPr algn="l" rtl="0" eaLnBrk="0" fontAlgn="base" hangingPunct="0">
        <a:spcBef>
          <a:spcPct val="0"/>
        </a:spcBef>
        <a:spcAft>
          <a:spcPct val="0"/>
        </a:spcAft>
        <a:defRPr sz="2400" kern="1200" cap="all" spc="100">
          <a:solidFill>
            <a:schemeClr val="accent1"/>
          </a:solidFill>
          <a:latin typeface="+mj-lt"/>
          <a:ea typeface="+mj-ea"/>
          <a:cs typeface="+mj-cs"/>
        </a:defRPr>
      </a:lvl1pPr>
      <a:lvl2pPr algn="l" rtl="0" eaLnBrk="0" fontAlgn="base" hangingPunct="0">
        <a:spcBef>
          <a:spcPct val="0"/>
        </a:spcBef>
        <a:spcAft>
          <a:spcPct val="0"/>
        </a:spcAft>
        <a:defRPr sz="2400">
          <a:solidFill>
            <a:schemeClr val="accent1"/>
          </a:solidFill>
          <a:latin typeface="Calibri" pitchFamily="34" charset="0"/>
        </a:defRPr>
      </a:lvl2pPr>
      <a:lvl3pPr algn="l" rtl="0" eaLnBrk="0" fontAlgn="base" hangingPunct="0">
        <a:spcBef>
          <a:spcPct val="0"/>
        </a:spcBef>
        <a:spcAft>
          <a:spcPct val="0"/>
        </a:spcAft>
        <a:defRPr sz="2400">
          <a:solidFill>
            <a:schemeClr val="accent1"/>
          </a:solidFill>
          <a:latin typeface="Calibri" pitchFamily="34" charset="0"/>
        </a:defRPr>
      </a:lvl3pPr>
      <a:lvl4pPr algn="l" rtl="0" eaLnBrk="0" fontAlgn="base" hangingPunct="0">
        <a:spcBef>
          <a:spcPct val="0"/>
        </a:spcBef>
        <a:spcAft>
          <a:spcPct val="0"/>
        </a:spcAft>
        <a:defRPr sz="2400">
          <a:solidFill>
            <a:schemeClr val="accent1"/>
          </a:solidFill>
          <a:latin typeface="Calibri" pitchFamily="34" charset="0"/>
        </a:defRPr>
      </a:lvl4pPr>
      <a:lvl5pPr algn="l" rtl="0" eaLnBrk="0" fontAlgn="base" hangingPunct="0">
        <a:spcBef>
          <a:spcPct val="0"/>
        </a:spcBef>
        <a:spcAft>
          <a:spcPct val="0"/>
        </a:spcAft>
        <a:defRPr sz="2400">
          <a:solidFill>
            <a:schemeClr val="accent1"/>
          </a:solidFill>
          <a:latin typeface="Calibri" pitchFamily="34" charset="0"/>
        </a:defRPr>
      </a:lvl5pPr>
      <a:lvl6pPr marL="457200" algn="l" rtl="0" fontAlgn="base">
        <a:spcBef>
          <a:spcPct val="0"/>
        </a:spcBef>
        <a:spcAft>
          <a:spcPct val="0"/>
        </a:spcAft>
        <a:defRPr sz="2400">
          <a:solidFill>
            <a:schemeClr val="accent1"/>
          </a:solidFill>
          <a:latin typeface="Calibri" pitchFamily="34" charset="0"/>
        </a:defRPr>
      </a:lvl6pPr>
      <a:lvl7pPr marL="914400" algn="l" rtl="0" fontAlgn="base">
        <a:spcBef>
          <a:spcPct val="0"/>
        </a:spcBef>
        <a:spcAft>
          <a:spcPct val="0"/>
        </a:spcAft>
        <a:defRPr sz="2400">
          <a:solidFill>
            <a:schemeClr val="accent1"/>
          </a:solidFill>
          <a:latin typeface="Calibri" pitchFamily="34" charset="0"/>
        </a:defRPr>
      </a:lvl7pPr>
      <a:lvl8pPr marL="1371600" algn="l" rtl="0" fontAlgn="base">
        <a:spcBef>
          <a:spcPct val="0"/>
        </a:spcBef>
        <a:spcAft>
          <a:spcPct val="0"/>
        </a:spcAft>
        <a:defRPr sz="2400">
          <a:solidFill>
            <a:schemeClr val="accent1"/>
          </a:solidFill>
          <a:latin typeface="Calibri" pitchFamily="34" charset="0"/>
        </a:defRPr>
      </a:lvl8pPr>
      <a:lvl9pPr marL="1828800" algn="l" rtl="0" fontAlgn="base">
        <a:spcBef>
          <a:spcPct val="0"/>
        </a:spcBef>
        <a:spcAft>
          <a:spcPct val="0"/>
        </a:spcAft>
        <a:defRPr sz="2400">
          <a:solidFill>
            <a:schemeClr val="accent1"/>
          </a:solidFill>
          <a:latin typeface="Calibri" pitchFamily="34" charset="0"/>
        </a:defRPr>
      </a:lvl9pPr>
    </p:titleStyle>
    <p:bodyStyle>
      <a:lvl1pPr marL="227013" indent="-227013" algn="l" rtl="0" eaLnBrk="0" fontAlgn="base" hangingPunct="0">
        <a:spcBef>
          <a:spcPct val="20000"/>
        </a:spcBef>
        <a:spcAft>
          <a:spcPct val="0"/>
        </a:spcAft>
        <a:buClr>
          <a:schemeClr val="bg2"/>
        </a:buClr>
        <a:buFont typeface="Wingdings" pitchFamily="2" charset="2"/>
        <a:buChar char="§"/>
        <a:defRPr sz="2000" kern="1200">
          <a:solidFill>
            <a:srgbClr val="595959"/>
          </a:solidFill>
          <a:latin typeface="+mn-lt"/>
          <a:ea typeface="+mn-ea"/>
          <a:cs typeface="+mn-cs"/>
        </a:defRPr>
      </a:lvl1pPr>
      <a:lvl2pPr marL="569913" indent="-230188" algn="l" rtl="0" eaLnBrk="0" fontAlgn="base" hangingPunct="0">
        <a:spcBef>
          <a:spcPct val="20000"/>
        </a:spcBef>
        <a:spcAft>
          <a:spcPct val="0"/>
        </a:spcAft>
        <a:buClr>
          <a:schemeClr val="bg2"/>
        </a:buClr>
        <a:buFont typeface="Arial" charset="0"/>
        <a:buChar char="–"/>
        <a:defRPr kern="1200">
          <a:solidFill>
            <a:srgbClr val="595959"/>
          </a:solidFill>
          <a:latin typeface="+mn-lt"/>
          <a:ea typeface="+mn-ea"/>
          <a:cs typeface="+mn-cs"/>
        </a:defRPr>
      </a:lvl2pPr>
      <a:lvl3pPr marL="915988" indent="-228600" algn="l" rtl="0" eaLnBrk="0" fontAlgn="base" hangingPunct="0">
        <a:spcBef>
          <a:spcPct val="20000"/>
        </a:spcBef>
        <a:spcAft>
          <a:spcPct val="0"/>
        </a:spcAft>
        <a:buClr>
          <a:schemeClr val="bg2"/>
        </a:buClr>
        <a:buFont typeface="Arial" charset="0"/>
        <a:buChar char="•"/>
        <a:defRPr sz="1600" kern="1200">
          <a:solidFill>
            <a:srgbClr val="595959"/>
          </a:solidFill>
          <a:latin typeface="+mn-lt"/>
          <a:ea typeface="+mn-ea"/>
          <a:cs typeface="+mn-cs"/>
        </a:defRPr>
      </a:lvl3pPr>
      <a:lvl4pPr marL="1374775" indent="-228600" algn="l" rtl="0" eaLnBrk="0" fontAlgn="base" hangingPunct="0">
        <a:spcBef>
          <a:spcPct val="20000"/>
        </a:spcBef>
        <a:spcAft>
          <a:spcPct val="0"/>
        </a:spcAft>
        <a:buClr>
          <a:schemeClr val="bg2"/>
        </a:buClr>
        <a:buFont typeface="Arial" charset="0"/>
        <a:buChar char="–"/>
        <a:defRPr sz="1400" kern="1200">
          <a:solidFill>
            <a:srgbClr val="595959"/>
          </a:solidFill>
          <a:latin typeface="+mn-lt"/>
          <a:ea typeface="+mn-ea"/>
          <a:cs typeface="+mn-cs"/>
        </a:defRPr>
      </a:lvl4pPr>
      <a:lvl5pPr marL="1712913" indent="-228600" algn="l" rtl="0" eaLnBrk="0" fontAlgn="base" hangingPunct="0">
        <a:spcBef>
          <a:spcPct val="20000"/>
        </a:spcBef>
        <a:spcAft>
          <a:spcPct val="0"/>
        </a:spcAft>
        <a:buClr>
          <a:schemeClr val="bg2"/>
        </a:buClr>
        <a:buFont typeface="Arial" charset="0"/>
        <a:buChar char="»"/>
        <a:defRPr sz="1400" kern="1200">
          <a:solidFill>
            <a:srgbClr val="59595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doi.org/10.21105/joss.00638" TargetMode="External"/><Relationship Id="rId7" Type="http://schemas.openxmlformats.org/officeDocument/2006/relationships/hyperlink" Target="http://aosabook.org/"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hyperlink" Target="https://github.com/Teradata/PyTd" TargetMode="External"/><Relationship Id="rId5" Type="http://schemas.openxmlformats.org/officeDocument/2006/relationships/hyperlink" Target="http://conference.scipy.org/proceedings/SciPy2008/paper_2/full_text.pdf" TargetMode="External"/><Relationship Id="rId4" Type="http://schemas.openxmlformats.org/officeDocument/2006/relationships/hyperlink" Target="https://ieeexplore.ieee.org/document/4160265"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5" name="Rectangle 15"/>
          <p:cNvSpPr>
            <a:spLocks noGrp="1" noChangeArrowheads="1"/>
          </p:cNvSpPr>
          <p:nvPr>
            <p:ph type="ctrTitle"/>
          </p:nvPr>
        </p:nvSpPr>
        <p:spPr/>
        <p:txBody>
          <a:bodyPr>
            <a:normAutofit fontScale="90000"/>
          </a:bodyPr>
          <a:lstStyle/>
          <a:p>
            <a:br>
              <a:rPr lang="en-US" dirty="0"/>
            </a:br>
            <a:r>
              <a:rPr lang="en-US" dirty="0"/>
              <a:t>Market basket analysis </a:t>
            </a:r>
            <a:br>
              <a:rPr lang="en-US" dirty="0"/>
            </a:br>
            <a:r>
              <a:rPr lang="en-US" dirty="0"/>
              <a:t>using data science</a:t>
            </a:r>
          </a:p>
        </p:txBody>
      </p:sp>
      <p:sp>
        <p:nvSpPr>
          <p:cNvPr id="7171" name="Rectangle 16"/>
          <p:cNvSpPr>
            <a:spLocks noGrp="1" noChangeArrowheads="1"/>
          </p:cNvSpPr>
          <p:nvPr>
            <p:ph type="subTitle" idx="1"/>
          </p:nvPr>
        </p:nvSpPr>
        <p:spPr/>
        <p:txBody>
          <a:bodyPr/>
          <a:lstStyle/>
          <a:p>
            <a:r>
              <a:rPr lang="en-US" dirty="0"/>
              <a:t>Kyle Rocha</a:t>
            </a:r>
          </a:p>
          <a:p>
            <a:r>
              <a:rPr lang="en-US" dirty="0"/>
              <a:t>Data Science Platform</a:t>
            </a:r>
          </a:p>
        </p:txBody>
      </p:sp>
      <p:pic>
        <p:nvPicPr>
          <p:cNvPr id="7172" name="Picture 6" descr="K:\CorpComm\ExecCommDesign\ABS_SWY\Investor Store Walk\ABS Companies_header-01.png"/>
          <p:cNvPicPr>
            <a:picLocks noChangeAspect="1" noChangeArrowheads="1"/>
          </p:cNvPicPr>
          <p:nvPr/>
        </p:nvPicPr>
        <p:blipFill>
          <a:blip r:embed="rId3">
            <a:extLst>
              <a:ext uri="{28A0092B-C50C-407E-A947-70E740481C1C}">
                <a14:useLocalDpi xmlns:a14="http://schemas.microsoft.com/office/drawing/2010/main" val="0"/>
              </a:ext>
            </a:extLst>
          </a:blip>
          <a:srcRect l="7414"/>
          <a:stretch>
            <a:fillRect/>
          </a:stretch>
        </p:blipFill>
        <p:spPr bwMode="auto">
          <a:xfrm>
            <a:off x="0" y="403225"/>
            <a:ext cx="9151938"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bwMode="auto">
          <a:xfrm>
            <a:off x="0" y="6224588"/>
            <a:ext cx="9144000" cy="63976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spAutoFit/>
          </a:bodyPr>
          <a:lstStyle/>
          <a:p>
            <a:pPr algn="ctr" eaLnBrk="0" hangingPunct="0">
              <a:spcBef>
                <a:spcPct val="50000"/>
              </a:spcBef>
              <a:defRPr/>
            </a:pPr>
            <a:endParaRPr lang="en-US" sz="2000" b="1" dirty="0">
              <a:solidFill>
                <a:schemeClr val="tx1"/>
              </a:solidFill>
              <a:latin typeface="Arial" charset="0"/>
            </a:endParaRPr>
          </a:p>
        </p:txBody>
      </p:sp>
      <p:cxnSp>
        <p:nvCxnSpPr>
          <p:cNvPr id="7176" name="Straight Connector 4"/>
          <p:cNvCxnSpPr>
            <a:cxnSpLocks noChangeShapeType="1"/>
          </p:cNvCxnSpPr>
          <p:nvPr/>
        </p:nvCxnSpPr>
        <p:spPr bwMode="auto">
          <a:xfrm>
            <a:off x="492125" y="4746625"/>
            <a:ext cx="8159750" cy="0"/>
          </a:xfrm>
          <a:prstGeom prst="line">
            <a:avLst/>
          </a:prstGeom>
          <a:noFill/>
          <a:ln w="12700" algn="ctr">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61C74-9333-4ABF-936E-C22E4872D9E6}"/>
              </a:ext>
            </a:extLst>
          </p:cNvPr>
          <p:cNvSpPr>
            <a:spLocks noGrp="1"/>
          </p:cNvSpPr>
          <p:nvPr>
            <p:ph type="title"/>
          </p:nvPr>
        </p:nvSpPr>
        <p:spPr/>
        <p:txBody>
          <a:bodyPr/>
          <a:lstStyle/>
          <a:p>
            <a:r>
              <a:rPr lang="en-US" dirty="0"/>
              <a:t>Python visualization with networkX</a:t>
            </a:r>
          </a:p>
        </p:txBody>
      </p:sp>
      <p:pic>
        <p:nvPicPr>
          <p:cNvPr id="4" name="Content Placeholder 3">
            <a:extLst>
              <a:ext uri="{FF2B5EF4-FFF2-40B4-BE49-F238E27FC236}">
                <a16:creationId xmlns:a16="http://schemas.microsoft.com/office/drawing/2014/main" id="{8893F494-129F-46FA-8938-04465B8B599F}"/>
              </a:ext>
            </a:extLst>
          </p:cNvPr>
          <p:cNvPicPr>
            <a:picLocks noGrp="1" noChangeAspect="1"/>
          </p:cNvPicPr>
          <p:nvPr>
            <p:ph idx="1"/>
          </p:nvPr>
        </p:nvPicPr>
        <p:blipFill>
          <a:blip r:embed="rId3"/>
          <a:stretch>
            <a:fillRect/>
          </a:stretch>
        </p:blipFill>
        <p:spPr>
          <a:xfrm>
            <a:off x="1336653" y="1238250"/>
            <a:ext cx="6470693" cy="4381500"/>
          </a:xfrm>
          <a:prstGeom prst="rect">
            <a:avLst/>
          </a:prstGeom>
        </p:spPr>
      </p:pic>
    </p:spTree>
    <p:extLst>
      <p:ext uri="{BB962C8B-B14F-4D97-AF65-F5344CB8AC3E}">
        <p14:creationId xmlns:p14="http://schemas.microsoft.com/office/powerpoint/2010/main" val="2630356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F1A96-DD60-4E38-9F88-20CE50BCDFB3}"/>
              </a:ext>
            </a:extLst>
          </p:cNvPr>
          <p:cNvSpPr>
            <a:spLocks noGrp="1"/>
          </p:cNvSpPr>
          <p:nvPr>
            <p:ph type="title"/>
          </p:nvPr>
        </p:nvSpPr>
        <p:spPr/>
        <p:txBody>
          <a:bodyPr/>
          <a:lstStyle/>
          <a:p>
            <a:r>
              <a:rPr lang="en-US" dirty="0"/>
              <a:t>Report in power BI</a:t>
            </a:r>
          </a:p>
        </p:txBody>
      </p:sp>
      <p:pic>
        <p:nvPicPr>
          <p:cNvPr id="7" name="Picture 6" descr="MBA_710_201819_201822.pdf - Adobe Acrobat Reader DC">
            <a:extLst>
              <a:ext uri="{FF2B5EF4-FFF2-40B4-BE49-F238E27FC236}">
                <a16:creationId xmlns:a16="http://schemas.microsoft.com/office/drawing/2014/main" id="{93BBC7FB-FF8B-453A-B9B1-9791423B11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 y="887413"/>
            <a:ext cx="8987786" cy="5437187"/>
          </a:xfrm>
          <a:prstGeom prst="rect">
            <a:avLst/>
          </a:prstGeom>
        </p:spPr>
      </p:pic>
    </p:spTree>
    <p:extLst>
      <p:ext uri="{BB962C8B-B14F-4D97-AF65-F5344CB8AC3E}">
        <p14:creationId xmlns:p14="http://schemas.microsoft.com/office/powerpoint/2010/main" val="898325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BA_710_201819_201822.pdf - Adobe Acrobat Reader DC">
            <a:extLst>
              <a:ext uri="{FF2B5EF4-FFF2-40B4-BE49-F238E27FC236}">
                <a16:creationId xmlns:a16="http://schemas.microsoft.com/office/drawing/2014/main" id="{9CEEA5B3-F303-4B75-9EC0-7973265859E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847545"/>
            <a:ext cx="9144000" cy="5531688"/>
          </a:xfrm>
        </p:spPr>
      </p:pic>
    </p:spTree>
    <p:extLst>
      <p:ext uri="{BB962C8B-B14F-4D97-AF65-F5344CB8AC3E}">
        <p14:creationId xmlns:p14="http://schemas.microsoft.com/office/powerpoint/2010/main" val="806529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9C345-CDEC-4774-8180-A9FBA90539CD}"/>
              </a:ext>
            </a:extLst>
          </p:cNvPr>
          <p:cNvSpPr>
            <a:spLocks noGrp="1"/>
          </p:cNvSpPr>
          <p:nvPr>
            <p:ph type="title"/>
          </p:nvPr>
        </p:nvSpPr>
        <p:spPr/>
        <p:txBody>
          <a:bodyPr/>
          <a:lstStyle/>
          <a:p>
            <a:r>
              <a:rPr lang="en-US" dirty="0"/>
              <a:t>POC to Product</a:t>
            </a:r>
          </a:p>
        </p:txBody>
      </p:sp>
      <p:sp>
        <p:nvSpPr>
          <p:cNvPr id="3" name="Content Placeholder 2">
            <a:extLst>
              <a:ext uri="{FF2B5EF4-FFF2-40B4-BE49-F238E27FC236}">
                <a16:creationId xmlns:a16="http://schemas.microsoft.com/office/drawing/2014/main" id="{3D1D2364-69D4-49B0-8054-3C4941025A8E}"/>
              </a:ext>
            </a:extLst>
          </p:cNvPr>
          <p:cNvSpPr>
            <a:spLocks noGrp="1"/>
          </p:cNvSpPr>
          <p:nvPr>
            <p:ph idx="1"/>
          </p:nvPr>
        </p:nvSpPr>
        <p:spPr/>
        <p:txBody>
          <a:bodyPr/>
          <a:lstStyle/>
          <a:p>
            <a:r>
              <a:rPr lang="en-US" dirty="0"/>
              <a:t>Performance</a:t>
            </a:r>
          </a:p>
          <a:p>
            <a:pPr lvl="1"/>
            <a:r>
              <a:rPr lang="en-US" dirty="0"/>
              <a:t>Move the compute to Azure to take advantage of robust cloud computing.</a:t>
            </a:r>
          </a:p>
          <a:p>
            <a:pPr lvl="1"/>
            <a:r>
              <a:rPr lang="en-US" dirty="0"/>
              <a:t>Extend the minimum support to broader number to include wide range of product associations.</a:t>
            </a:r>
          </a:p>
          <a:p>
            <a:r>
              <a:rPr lang="en-US" dirty="0"/>
              <a:t>Explore other libraries and methods</a:t>
            </a:r>
          </a:p>
          <a:p>
            <a:pPr lvl="1"/>
            <a:r>
              <a:rPr lang="en-US" dirty="0"/>
              <a:t>Perform nested affinity analysis across multiple product hierarchies to optimize association results at UPC level. </a:t>
            </a:r>
          </a:p>
          <a:p>
            <a:pPr lvl="1"/>
            <a:r>
              <a:rPr lang="en-US" dirty="0"/>
              <a:t>Compare other libraries like Dask data frames, FP-Growth algorithm, Arules with R, Databricks, etc. </a:t>
            </a:r>
          </a:p>
          <a:p>
            <a:pPr lvl="1"/>
            <a:endParaRPr lang="en-US" dirty="0"/>
          </a:p>
          <a:p>
            <a:endParaRPr lang="en-US" dirty="0"/>
          </a:p>
        </p:txBody>
      </p:sp>
      <p:pic>
        <p:nvPicPr>
          <p:cNvPr id="1026" name="Picture 2" descr="Image result for azure">
            <a:extLst>
              <a:ext uri="{FF2B5EF4-FFF2-40B4-BE49-F238E27FC236}">
                <a16:creationId xmlns:a16="http://schemas.microsoft.com/office/drawing/2014/main" id="{4D8D483E-0E74-4390-8314-429B747F3F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1105" y="4963491"/>
            <a:ext cx="2266950" cy="11334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dask dataframe">
            <a:extLst>
              <a:ext uri="{FF2B5EF4-FFF2-40B4-BE49-F238E27FC236}">
                <a16:creationId xmlns:a16="http://schemas.microsoft.com/office/drawing/2014/main" id="{B89B98CD-0447-4878-B5A7-9560CF1912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4755260"/>
            <a:ext cx="1962561" cy="187205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dask logo">
            <a:extLst>
              <a:ext uri="{FF2B5EF4-FFF2-40B4-BE49-F238E27FC236}">
                <a16:creationId xmlns:a16="http://schemas.microsoft.com/office/drawing/2014/main" id="{2DB47BFB-A1C5-4BCD-8C16-E9F3F6B6C2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32560" y="4749587"/>
            <a:ext cx="930101" cy="41646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databricks">
            <a:extLst>
              <a:ext uri="{FF2B5EF4-FFF2-40B4-BE49-F238E27FC236}">
                <a16:creationId xmlns:a16="http://schemas.microsoft.com/office/drawing/2014/main" id="{326E1D43-72BC-4C15-AC8A-9AAD1F77B65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53200" y="5103084"/>
            <a:ext cx="1752600" cy="874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832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D8606-D83E-4064-A34C-274A38C2975F}"/>
              </a:ext>
            </a:extLst>
          </p:cNvPr>
          <p:cNvSpPr>
            <a:spLocks noGrp="1"/>
          </p:cNvSpPr>
          <p:nvPr>
            <p:ph type="title"/>
          </p:nvPr>
        </p:nvSpPr>
        <p:spPr/>
        <p:txBody>
          <a:bodyPr/>
          <a:lstStyle/>
          <a:p>
            <a:r>
              <a:rPr lang="en-US" dirty="0"/>
              <a:t>Power of market basket analysis</a:t>
            </a:r>
          </a:p>
        </p:txBody>
      </p:sp>
      <p:sp>
        <p:nvSpPr>
          <p:cNvPr id="3" name="Content Placeholder 2">
            <a:extLst>
              <a:ext uri="{FF2B5EF4-FFF2-40B4-BE49-F238E27FC236}">
                <a16:creationId xmlns:a16="http://schemas.microsoft.com/office/drawing/2014/main" id="{35DE8343-D82D-4773-A268-33136C5E7EC2}"/>
              </a:ext>
            </a:extLst>
          </p:cNvPr>
          <p:cNvSpPr>
            <a:spLocks noGrp="1"/>
          </p:cNvSpPr>
          <p:nvPr>
            <p:ph idx="1"/>
          </p:nvPr>
        </p:nvSpPr>
        <p:spPr/>
        <p:txBody>
          <a:bodyPr/>
          <a:lstStyle/>
          <a:p>
            <a:r>
              <a:rPr lang="en-US" dirty="0"/>
              <a:t>With the ability to measure the associations between our customers baskets we can improve their shopping experience.</a:t>
            </a:r>
          </a:p>
          <a:p>
            <a:pPr lvl="1"/>
            <a:r>
              <a:rPr lang="en-US" dirty="0"/>
              <a:t>Store layout and content placement </a:t>
            </a:r>
          </a:p>
          <a:p>
            <a:pPr lvl="1"/>
            <a:r>
              <a:rPr lang="en-US" dirty="0"/>
              <a:t>Promotions and marketing messages</a:t>
            </a:r>
          </a:p>
          <a:p>
            <a:pPr lvl="1"/>
            <a:r>
              <a:rPr lang="en-US" dirty="0"/>
              <a:t>Customer insights</a:t>
            </a:r>
          </a:p>
          <a:p>
            <a:pPr lvl="1"/>
            <a:r>
              <a:rPr lang="en-US" dirty="0"/>
              <a:t>Recommendation engines and other machine learning algorithms</a:t>
            </a:r>
          </a:p>
          <a:p>
            <a:endParaRPr lang="en-US" dirty="0"/>
          </a:p>
        </p:txBody>
      </p:sp>
      <p:pic>
        <p:nvPicPr>
          <p:cNvPr id="3074" name="Picture 2" descr="Image result for market basket analysis python">
            <a:extLst>
              <a:ext uri="{FF2B5EF4-FFF2-40B4-BE49-F238E27FC236}">
                <a16:creationId xmlns:a16="http://schemas.microsoft.com/office/drawing/2014/main" id="{8E717CE8-BEE3-4C69-9B86-6BE29E8191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900" y="3429000"/>
            <a:ext cx="6172200" cy="2268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9583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E05E11-6FF2-4DE3-8AEE-5BF8DBA67134}"/>
              </a:ext>
            </a:extLst>
          </p:cNvPr>
          <p:cNvSpPr>
            <a:spLocks noGrp="1"/>
          </p:cNvSpPr>
          <p:nvPr>
            <p:ph type="ctrTitle"/>
          </p:nvPr>
        </p:nvSpPr>
        <p:spPr>
          <a:xfrm>
            <a:off x="304798" y="-228600"/>
            <a:ext cx="8534400" cy="1470025"/>
          </a:xfrm>
        </p:spPr>
        <p:txBody>
          <a:bodyPr/>
          <a:lstStyle/>
          <a:p>
            <a:r>
              <a:rPr lang="en-US" dirty="0"/>
              <a:t>Questions?</a:t>
            </a:r>
          </a:p>
        </p:txBody>
      </p:sp>
      <p:sp>
        <p:nvSpPr>
          <p:cNvPr id="5" name="Subtitle 4">
            <a:extLst>
              <a:ext uri="{FF2B5EF4-FFF2-40B4-BE49-F238E27FC236}">
                <a16:creationId xmlns:a16="http://schemas.microsoft.com/office/drawing/2014/main" id="{F7240CBA-3B76-4C2B-89C2-7D3237904206}"/>
              </a:ext>
            </a:extLst>
          </p:cNvPr>
          <p:cNvSpPr>
            <a:spLocks noGrp="1"/>
          </p:cNvSpPr>
          <p:nvPr>
            <p:ph type="subTitle" idx="1"/>
          </p:nvPr>
        </p:nvSpPr>
        <p:spPr>
          <a:xfrm>
            <a:off x="4511619" y="4355042"/>
            <a:ext cx="1848118" cy="728133"/>
          </a:xfrm>
        </p:spPr>
        <p:txBody>
          <a:bodyPr/>
          <a:lstStyle/>
          <a:p>
            <a:endParaRPr lang="en-US" dirty="0"/>
          </a:p>
        </p:txBody>
      </p:sp>
      <p:pic>
        <p:nvPicPr>
          <p:cNvPr id="2050" name="Picture 2" descr="Image result for crying baby and dad beer">
            <a:extLst>
              <a:ext uri="{FF2B5EF4-FFF2-40B4-BE49-F238E27FC236}">
                <a16:creationId xmlns:a16="http://schemas.microsoft.com/office/drawing/2014/main" id="{68110FBA-0AF3-4E46-B66D-9FAAC13DDD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3470" y="1440725"/>
            <a:ext cx="3137055" cy="3976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88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C5F88-A943-46D9-9A65-2263EDCB152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E99BB14B-886D-4204-BB52-0303EE43DE6E}"/>
              </a:ext>
            </a:extLst>
          </p:cNvPr>
          <p:cNvSpPr>
            <a:spLocks noGrp="1"/>
          </p:cNvSpPr>
          <p:nvPr>
            <p:ph idx="1"/>
          </p:nvPr>
        </p:nvSpPr>
        <p:spPr/>
        <p:txBody>
          <a:bodyPr/>
          <a:lstStyle/>
          <a:p>
            <a:r>
              <a:rPr lang="en-US" dirty="0"/>
              <a:t>MLxtend</a:t>
            </a:r>
          </a:p>
          <a:p>
            <a:pPr lvl="1"/>
            <a:r>
              <a:rPr lang="en-US" dirty="0" err="1"/>
              <a:t>Raschka</a:t>
            </a:r>
            <a:r>
              <a:rPr lang="en-US" dirty="0"/>
              <a:t>, (2018). MLxtend: Providing machine learning and data science utilities and extensions to Python's scientific computing stack. Journal of Open Source Software, 3(24), 638, </a:t>
            </a:r>
            <a:r>
              <a:rPr lang="en-US" dirty="0">
                <a:hlinkClick r:id="rId3"/>
              </a:rPr>
              <a:t>https://doi.org/10.21105/joss.00638</a:t>
            </a:r>
            <a:endParaRPr lang="en-US" dirty="0"/>
          </a:p>
          <a:p>
            <a:r>
              <a:rPr lang="en-US" dirty="0"/>
              <a:t>Python Visualizations with Matplotlib and NetworkX</a:t>
            </a:r>
          </a:p>
          <a:p>
            <a:pPr lvl="1"/>
            <a:r>
              <a:rPr lang="en-US" dirty="0"/>
              <a:t>Hunter, (2007). Matplotlib: A 2D graphics environment. Computing in Science and Engineering, 9(23), 90-95, </a:t>
            </a:r>
            <a:r>
              <a:rPr lang="en-US" dirty="0">
                <a:hlinkClick r:id="rId4"/>
              </a:rPr>
              <a:t>https://ieeexplore.ieee.org/document/4160265</a:t>
            </a:r>
            <a:endParaRPr lang="en-US" dirty="0"/>
          </a:p>
          <a:p>
            <a:pPr lvl="1"/>
            <a:r>
              <a:rPr lang="en-US" dirty="0"/>
              <a:t>Hagberg, </a:t>
            </a:r>
            <a:r>
              <a:rPr lang="en-US" dirty="0" err="1"/>
              <a:t>Schult</a:t>
            </a:r>
            <a:r>
              <a:rPr lang="en-US" dirty="0"/>
              <a:t>, </a:t>
            </a:r>
            <a:r>
              <a:rPr lang="en-US" dirty="0" err="1"/>
              <a:t>Swart</a:t>
            </a:r>
            <a:r>
              <a:rPr lang="en-US" dirty="0"/>
              <a:t> (2008). Exploring Network Structure, Dynamics, and Function using NetworkX. Proceedings of the 7</a:t>
            </a:r>
            <a:r>
              <a:rPr lang="en-US" baseline="30000" dirty="0"/>
              <a:t>th</a:t>
            </a:r>
            <a:r>
              <a:rPr lang="en-US" dirty="0"/>
              <a:t> Python in Science conference (SciPy 2008), 11-15, </a:t>
            </a:r>
            <a:r>
              <a:rPr lang="en-US" dirty="0">
                <a:hlinkClick r:id="rId5"/>
              </a:rPr>
              <a:t>http://conference.scipy.org/proceedings/SciPy2008/paper_2/full_text.pdf</a:t>
            </a:r>
            <a:endParaRPr lang="en-US" dirty="0"/>
          </a:p>
          <a:p>
            <a:r>
              <a:rPr lang="en-US" dirty="0"/>
              <a:t>Teradata </a:t>
            </a:r>
          </a:p>
          <a:p>
            <a:pPr lvl="1"/>
            <a:r>
              <a:rPr lang="en-US" dirty="0"/>
              <a:t>Teradata Corporation (2015). Teradata Python Module. </a:t>
            </a:r>
            <a:r>
              <a:rPr lang="en-US" dirty="0">
                <a:hlinkClick r:id="rId6"/>
              </a:rPr>
              <a:t>https://github.com/Teradata/PyTd</a:t>
            </a:r>
            <a:endParaRPr lang="en-US" dirty="0"/>
          </a:p>
          <a:p>
            <a:r>
              <a:rPr lang="en-US" dirty="0" err="1"/>
              <a:t>SQLAlchemy</a:t>
            </a:r>
            <a:endParaRPr lang="en-US" dirty="0"/>
          </a:p>
          <a:p>
            <a:pPr lvl="1"/>
            <a:r>
              <a:rPr lang="en-US" dirty="0"/>
              <a:t>Bayer, (2012) </a:t>
            </a:r>
            <a:r>
              <a:rPr lang="en-US" dirty="0" err="1"/>
              <a:t>SQLAlchemy</a:t>
            </a:r>
            <a:r>
              <a:rPr lang="en-US" dirty="0"/>
              <a:t>. In Amy Brown and Greg Wilson, editors, The Architecture of Open Source Applications Volume II: Structure, Scale, and a Few More Fearless Hacks  </a:t>
            </a:r>
            <a:r>
              <a:rPr lang="en-US" dirty="0">
                <a:hlinkClick r:id="rId7"/>
              </a:rPr>
              <a:t>http://aosabook.org</a:t>
            </a:r>
            <a:endParaRPr lang="en-US" dirty="0"/>
          </a:p>
          <a:p>
            <a:pPr lvl="1"/>
            <a:endParaRPr lang="en-US" dirty="0"/>
          </a:p>
          <a:p>
            <a:pPr lvl="1"/>
            <a:endParaRPr lang="en-US" dirty="0"/>
          </a:p>
          <a:p>
            <a:endParaRPr lang="en-US" dirty="0"/>
          </a:p>
          <a:p>
            <a:pPr lvl="1"/>
            <a:endParaRPr lang="en-US" dirty="0"/>
          </a:p>
          <a:p>
            <a:pPr lvl="1"/>
            <a:endParaRPr lang="en-US" dirty="0"/>
          </a:p>
          <a:p>
            <a:pPr lvl="1"/>
            <a:endParaRPr lang="en-US" dirty="0"/>
          </a:p>
          <a:p>
            <a:endParaRPr lang="en-US" dirty="0"/>
          </a:p>
          <a:p>
            <a:pPr lvl="1"/>
            <a:endParaRPr lang="en-US" dirty="0"/>
          </a:p>
        </p:txBody>
      </p:sp>
    </p:spTree>
    <p:extLst>
      <p:ext uri="{BB962C8B-B14F-4D97-AF65-F5344CB8AC3E}">
        <p14:creationId xmlns:p14="http://schemas.microsoft.com/office/powerpoint/2010/main" val="1936604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2" descr="K:\CorpComm\ExecCommDesign\_1APresentationProduction\_Internal Comm\1_Logos\ABS Companies Logo\D1853_ABS Companies_Logo_hal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8852" y="2514601"/>
            <a:ext cx="6010204" cy="154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2314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301B-3F6B-4659-86E9-224BE24AEEE3}"/>
              </a:ext>
            </a:extLst>
          </p:cNvPr>
          <p:cNvSpPr>
            <a:spLocks noGrp="1"/>
          </p:cNvSpPr>
          <p:nvPr>
            <p:ph type="title"/>
          </p:nvPr>
        </p:nvSpPr>
        <p:spPr>
          <a:xfrm>
            <a:off x="628650" y="365125"/>
            <a:ext cx="7886700" cy="1325563"/>
          </a:xfrm>
        </p:spPr>
        <p:txBody>
          <a:bodyPr>
            <a:normAutofit/>
          </a:bodyPr>
          <a:lstStyle/>
          <a:p>
            <a:r>
              <a:rPr lang="en-US" dirty="0"/>
              <a:t>Agenda</a:t>
            </a:r>
          </a:p>
        </p:txBody>
      </p:sp>
      <p:graphicFrame>
        <p:nvGraphicFramePr>
          <p:cNvPr id="5" name="Content Placeholder 2">
            <a:extLst>
              <a:ext uri="{FF2B5EF4-FFF2-40B4-BE49-F238E27FC236}">
                <a16:creationId xmlns:a16="http://schemas.microsoft.com/office/drawing/2014/main" id="{7630A9CE-9DB4-4B9F-B6BA-45928521AC0B}"/>
              </a:ext>
            </a:extLst>
          </p:cNvPr>
          <p:cNvGraphicFramePr>
            <a:graphicFrameLocks noGrp="1"/>
          </p:cNvGraphicFramePr>
          <p:nvPr>
            <p:ph idx="1"/>
            <p:extLst>
              <p:ext uri="{D42A27DB-BD31-4B8C-83A1-F6EECF244321}">
                <p14:modId xmlns:p14="http://schemas.microsoft.com/office/powerpoint/2010/main" val="283943108"/>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51535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BBE534-97F9-4D02-81AA-1A7E2F1E1C70}"/>
              </a:ext>
            </a:extLst>
          </p:cNvPr>
          <p:cNvSpPr>
            <a:spLocks noGrp="1"/>
          </p:cNvSpPr>
          <p:nvPr>
            <p:ph type="title"/>
          </p:nvPr>
        </p:nvSpPr>
        <p:spPr>
          <a:xfrm>
            <a:off x="360759" y="3752849"/>
            <a:ext cx="2468166" cy="2452687"/>
          </a:xfrm>
        </p:spPr>
        <p:txBody>
          <a:bodyPr anchor="ctr">
            <a:normAutofit/>
          </a:bodyPr>
          <a:lstStyle/>
          <a:p>
            <a:r>
              <a:rPr lang="en-US" sz="3100" dirty="0"/>
              <a:t>About Me</a:t>
            </a:r>
          </a:p>
        </p:txBody>
      </p:sp>
      <p:pic>
        <p:nvPicPr>
          <p:cNvPr id="9" name="Picture 8">
            <a:extLst>
              <a:ext uri="{FF2B5EF4-FFF2-40B4-BE49-F238E27FC236}">
                <a16:creationId xmlns:a16="http://schemas.microsoft.com/office/drawing/2014/main" id="{53769CCF-554A-4268-8135-958EE93FA210}"/>
              </a:ext>
            </a:extLst>
          </p:cNvPr>
          <p:cNvPicPr>
            <a:picLocks noChangeAspect="1"/>
          </p:cNvPicPr>
          <p:nvPr/>
        </p:nvPicPr>
        <p:blipFill rotWithShape="1">
          <a:blip r:embed="rId3">
            <a:extLst>
              <a:ext uri="{28A0092B-C50C-407E-A947-70E740481C1C}">
                <a14:useLocalDpi xmlns:a14="http://schemas.microsoft.com/office/drawing/2010/main" val="0"/>
              </a:ext>
            </a:extLst>
          </a:blip>
          <a:srcRect t="22227" b="10421"/>
          <a:stretch/>
        </p:blipFill>
        <p:spPr>
          <a:xfrm>
            <a:off x="20" y="10"/>
            <a:ext cx="9143980" cy="3710603"/>
          </a:xfrm>
          <a:custGeom>
            <a:avLst/>
            <a:gdLst>
              <a:gd name="connsiteX0" fmla="*/ 0 w 12192000"/>
              <a:gd name="connsiteY0" fmla="*/ 0 h 3692092"/>
              <a:gd name="connsiteX1" fmla="*/ 12192000 w 12192000"/>
              <a:gd name="connsiteY1" fmla="*/ 0 h 3692092"/>
              <a:gd name="connsiteX2" fmla="*/ 12192000 w 12192000"/>
              <a:gd name="connsiteY2" fmla="*/ 3504824 h 3692092"/>
              <a:gd name="connsiteX3" fmla="*/ 12024691 w 12192000"/>
              <a:gd name="connsiteY3" fmla="*/ 3517794 h 3692092"/>
              <a:gd name="connsiteX4" fmla="*/ 160485 w 12192000"/>
              <a:gd name="connsiteY4" fmla="*/ 3663863 h 3692092"/>
              <a:gd name="connsiteX5" fmla="*/ 0 w 12192000"/>
              <a:gd name="connsiteY5" fmla="*/ 3692092 h 369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Content Placeholder 4">
            <a:extLst>
              <a:ext uri="{FF2B5EF4-FFF2-40B4-BE49-F238E27FC236}">
                <a16:creationId xmlns:a16="http://schemas.microsoft.com/office/drawing/2014/main" id="{9460EB49-12A8-4E17-987A-2FE923BAD40A}"/>
              </a:ext>
            </a:extLst>
          </p:cNvPr>
          <p:cNvSpPr>
            <a:spLocks noGrp="1"/>
          </p:cNvSpPr>
          <p:nvPr>
            <p:ph idx="1"/>
          </p:nvPr>
        </p:nvSpPr>
        <p:spPr>
          <a:xfrm>
            <a:off x="3169181" y="4315032"/>
            <a:ext cx="5614060" cy="2452687"/>
          </a:xfrm>
        </p:spPr>
        <p:txBody>
          <a:bodyPr anchor="ctr">
            <a:normAutofit/>
          </a:bodyPr>
          <a:lstStyle/>
          <a:p>
            <a:pPr marL="0" indent="0">
              <a:buNone/>
            </a:pPr>
            <a:endParaRPr lang="en-US" sz="1600" dirty="0"/>
          </a:p>
          <a:p>
            <a:r>
              <a:rPr lang="en-US" sz="1600" dirty="0"/>
              <a:t>From Castro Valley, CA in SF Bay Area</a:t>
            </a:r>
          </a:p>
          <a:p>
            <a:r>
              <a:rPr lang="en-US" sz="1600" dirty="0"/>
              <a:t>Senior attending college at San Diego State University</a:t>
            </a:r>
          </a:p>
          <a:p>
            <a:pPr lvl="1"/>
            <a:r>
              <a:rPr lang="en-US" sz="1600" dirty="0"/>
              <a:t>Major: Business Administration</a:t>
            </a:r>
          </a:p>
          <a:p>
            <a:pPr lvl="1"/>
            <a:r>
              <a:rPr lang="en-US" sz="1600" dirty="0"/>
              <a:t>Minor: Management </a:t>
            </a:r>
          </a:p>
          <a:p>
            <a:pPr lvl="1"/>
            <a:r>
              <a:rPr lang="en-US" sz="1600" dirty="0"/>
              <a:t>Graduating in May 2020</a:t>
            </a:r>
          </a:p>
          <a:p>
            <a:pPr lvl="1"/>
            <a:endParaRPr lang="en-US" sz="1600" dirty="0"/>
          </a:p>
          <a:p>
            <a:endParaRPr lang="en-US" sz="1800" dirty="0"/>
          </a:p>
          <a:p>
            <a:pPr lvl="1"/>
            <a:endParaRPr lang="en-US" sz="1600" dirty="0"/>
          </a:p>
          <a:p>
            <a:pPr lvl="1"/>
            <a:endParaRPr lang="en-US" sz="1600" dirty="0"/>
          </a:p>
          <a:p>
            <a:pPr lvl="1"/>
            <a:endParaRPr lang="en-US" sz="1600" dirty="0"/>
          </a:p>
          <a:p>
            <a:endParaRPr lang="en-US" sz="1600" dirty="0"/>
          </a:p>
          <a:p>
            <a:endParaRPr lang="en-US" sz="1600" dirty="0"/>
          </a:p>
        </p:txBody>
      </p:sp>
      <p:pic>
        <p:nvPicPr>
          <p:cNvPr id="1026" name="Picture 2" descr="Image result for sdsu logo">
            <a:extLst>
              <a:ext uri="{FF2B5EF4-FFF2-40B4-BE49-F238E27FC236}">
                <a16:creationId xmlns:a16="http://schemas.microsoft.com/office/drawing/2014/main" id="{8F1B20CE-44D6-4E0B-8E26-D008B207499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34200" y="4800600"/>
            <a:ext cx="1331367"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5447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F8EDE-99E6-404D-8CBC-86055005164C}"/>
              </a:ext>
            </a:extLst>
          </p:cNvPr>
          <p:cNvSpPr>
            <a:spLocks noGrp="1"/>
          </p:cNvSpPr>
          <p:nvPr>
            <p:ph type="title"/>
          </p:nvPr>
        </p:nvSpPr>
        <p:spPr/>
        <p:txBody>
          <a:bodyPr/>
          <a:lstStyle/>
          <a:p>
            <a:r>
              <a:rPr lang="en-US" dirty="0"/>
              <a:t>Did you know?</a:t>
            </a:r>
          </a:p>
        </p:txBody>
      </p:sp>
      <p:cxnSp>
        <p:nvCxnSpPr>
          <p:cNvPr id="6" name="Straight Arrow Connector 5">
            <a:extLst>
              <a:ext uri="{FF2B5EF4-FFF2-40B4-BE49-F238E27FC236}">
                <a16:creationId xmlns:a16="http://schemas.microsoft.com/office/drawing/2014/main" id="{BFB5C8CE-C158-45AE-9A1A-ECF7AE8E5886}"/>
              </a:ext>
            </a:extLst>
          </p:cNvPr>
          <p:cNvCxnSpPr>
            <a:cxnSpLocks/>
          </p:cNvCxnSpPr>
          <p:nvPr/>
        </p:nvCxnSpPr>
        <p:spPr>
          <a:xfrm flipV="1">
            <a:off x="3744884" y="3429000"/>
            <a:ext cx="155448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8" name="Content Placeholder 7">
            <a:extLst>
              <a:ext uri="{FF2B5EF4-FFF2-40B4-BE49-F238E27FC236}">
                <a16:creationId xmlns:a16="http://schemas.microsoft.com/office/drawing/2014/main" id="{1223B652-2BBC-4D19-B373-BAAB9D909BEE}"/>
              </a:ext>
            </a:extLst>
          </p:cNvPr>
          <p:cNvPicPr>
            <a:picLocks noGrp="1" noChangeAspect="1"/>
          </p:cNvPicPr>
          <p:nvPr>
            <p:ph idx="1"/>
          </p:nvPr>
        </p:nvPicPr>
        <p:blipFill>
          <a:blip r:embed="rId3"/>
          <a:stretch>
            <a:fillRect/>
          </a:stretch>
        </p:blipFill>
        <p:spPr>
          <a:xfrm>
            <a:off x="5937192" y="2514600"/>
            <a:ext cx="989351" cy="1828800"/>
          </a:xfrm>
          <a:prstGeom prst="rect">
            <a:avLst/>
          </a:prstGeom>
        </p:spPr>
      </p:pic>
      <p:pic>
        <p:nvPicPr>
          <p:cNvPr id="10" name="Picture 9">
            <a:extLst>
              <a:ext uri="{FF2B5EF4-FFF2-40B4-BE49-F238E27FC236}">
                <a16:creationId xmlns:a16="http://schemas.microsoft.com/office/drawing/2014/main" id="{28755B34-AA26-4733-B8FC-0BFCEAE1958A}"/>
              </a:ext>
            </a:extLst>
          </p:cNvPr>
          <p:cNvPicPr>
            <a:picLocks noChangeAspect="1"/>
          </p:cNvPicPr>
          <p:nvPr/>
        </p:nvPicPr>
        <p:blipFill>
          <a:blip r:embed="rId4"/>
          <a:stretch>
            <a:fillRect/>
          </a:stretch>
        </p:blipFill>
        <p:spPr>
          <a:xfrm>
            <a:off x="1278256" y="2514600"/>
            <a:ext cx="1828800" cy="1828800"/>
          </a:xfrm>
          <a:prstGeom prst="rect">
            <a:avLst/>
          </a:prstGeom>
        </p:spPr>
      </p:pic>
    </p:spTree>
    <p:extLst>
      <p:ext uri="{BB962C8B-B14F-4D97-AF65-F5344CB8AC3E}">
        <p14:creationId xmlns:p14="http://schemas.microsoft.com/office/powerpoint/2010/main" val="681245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4B5B3-2C63-488D-9188-8BB8F7ABC016}"/>
              </a:ext>
            </a:extLst>
          </p:cNvPr>
          <p:cNvSpPr>
            <a:spLocks noGrp="1"/>
          </p:cNvSpPr>
          <p:nvPr>
            <p:ph type="title"/>
          </p:nvPr>
        </p:nvSpPr>
        <p:spPr/>
        <p:txBody>
          <a:bodyPr/>
          <a:lstStyle/>
          <a:p>
            <a:r>
              <a:rPr lang="en-US" dirty="0"/>
              <a:t>Market basket analysis with python</a:t>
            </a:r>
          </a:p>
        </p:txBody>
      </p:sp>
      <p:sp>
        <p:nvSpPr>
          <p:cNvPr id="3" name="Content Placeholder 2">
            <a:extLst>
              <a:ext uri="{FF2B5EF4-FFF2-40B4-BE49-F238E27FC236}">
                <a16:creationId xmlns:a16="http://schemas.microsoft.com/office/drawing/2014/main" id="{0D97A8F1-71EB-48A9-B629-399935384D15}"/>
              </a:ext>
            </a:extLst>
          </p:cNvPr>
          <p:cNvSpPr>
            <a:spLocks noGrp="1"/>
          </p:cNvSpPr>
          <p:nvPr>
            <p:ph idx="1"/>
          </p:nvPr>
        </p:nvSpPr>
        <p:spPr/>
        <p:txBody>
          <a:bodyPr/>
          <a:lstStyle/>
          <a:p>
            <a:r>
              <a:rPr lang="en-US" dirty="0"/>
              <a:t>A data analysis technique to measure patterns and attributes of our customers transactions with association analysis.</a:t>
            </a:r>
          </a:p>
          <a:p>
            <a:pPr lvl="1"/>
            <a:r>
              <a:rPr lang="en-US" dirty="0"/>
              <a:t>Ex. {Diapers} </a:t>
            </a:r>
            <a:r>
              <a:rPr lang="en-US" dirty="0">
                <a:sym typeface="Wingdings" panose="05000000000000000000" pitchFamily="2" charset="2"/>
              </a:rPr>
              <a:t> {Beer}.</a:t>
            </a:r>
          </a:p>
          <a:p>
            <a:pPr lvl="2"/>
            <a:r>
              <a:rPr lang="en-US" dirty="0">
                <a:sym typeface="Wingdings" panose="05000000000000000000" pitchFamily="2" charset="2"/>
              </a:rPr>
              <a:t>Diapers = Antecedent.  = Association Rule. Beer = Consequent.</a:t>
            </a:r>
          </a:p>
          <a:p>
            <a:endParaRPr lang="en-US" dirty="0"/>
          </a:p>
        </p:txBody>
      </p:sp>
      <p:graphicFrame>
        <p:nvGraphicFramePr>
          <p:cNvPr id="4" name="Table 3">
            <a:extLst>
              <a:ext uri="{FF2B5EF4-FFF2-40B4-BE49-F238E27FC236}">
                <a16:creationId xmlns:a16="http://schemas.microsoft.com/office/drawing/2014/main" id="{38AD26E8-5795-4797-A44A-559E82D61692}"/>
              </a:ext>
            </a:extLst>
          </p:cNvPr>
          <p:cNvGraphicFramePr>
            <a:graphicFrameLocks noGrp="1"/>
          </p:cNvGraphicFramePr>
          <p:nvPr>
            <p:extLst>
              <p:ext uri="{D42A27DB-BD31-4B8C-83A1-F6EECF244321}">
                <p14:modId xmlns:p14="http://schemas.microsoft.com/office/powerpoint/2010/main" val="1843501602"/>
              </p:ext>
            </p:extLst>
          </p:nvPr>
        </p:nvGraphicFramePr>
        <p:xfrm>
          <a:off x="704850" y="2470912"/>
          <a:ext cx="7734300" cy="3810318"/>
        </p:xfrm>
        <a:graphic>
          <a:graphicData uri="http://schemas.openxmlformats.org/drawingml/2006/table">
            <a:tbl>
              <a:tblPr firstRow="1" bandRow="1">
                <a:tableStyleId>{5C22544A-7EE6-4342-B048-85BDC9FD1C3A}</a:tableStyleId>
              </a:tblPr>
              <a:tblGrid>
                <a:gridCol w="2578100">
                  <a:extLst>
                    <a:ext uri="{9D8B030D-6E8A-4147-A177-3AD203B41FA5}">
                      <a16:colId xmlns:a16="http://schemas.microsoft.com/office/drawing/2014/main" val="3061218917"/>
                    </a:ext>
                  </a:extLst>
                </a:gridCol>
                <a:gridCol w="2578100">
                  <a:extLst>
                    <a:ext uri="{9D8B030D-6E8A-4147-A177-3AD203B41FA5}">
                      <a16:colId xmlns:a16="http://schemas.microsoft.com/office/drawing/2014/main" val="3835352331"/>
                    </a:ext>
                  </a:extLst>
                </a:gridCol>
                <a:gridCol w="2578100">
                  <a:extLst>
                    <a:ext uri="{9D8B030D-6E8A-4147-A177-3AD203B41FA5}">
                      <a16:colId xmlns:a16="http://schemas.microsoft.com/office/drawing/2014/main" val="3901664317"/>
                    </a:ext>
                  </a:extLst>
                </a:gridCol>
              </a:tblGrid>
              <a:tr h="559013">
                <a:tc>
                  <a:txBody>
                    <a:bodyPr/>
                    <a:lstStyle/>
                    <a:p>
                      <a:r>
                        <a:rPr lang="en-US" dirty="0"/>
                        <a:t>Data </a:t>
                      </a:r>
                    </a:p>
                  </a:txBody>
                  <a:tcPr/>
                </a:tc>
                <a:tc>
                  <a:txBody>
                    <a:bodyPr/>
                    <a:lstStyle/>
                    <a:p>
                      <a:r>
                        <a:rPr lang="en-US" dirty="0"/>
                        <a:t>Logic </a:t>
                      </a:r>
                    </a:p>
                  </a:txBody>
                  <a:tcPr/>
                </a:tc>
                <a:tc>
                  <a:txBody>
                    <a:bodyPr/>
                    <a:lstStyle/>
                    <a:p>
                      <a:r>
                        <a:rPr lang="en-US" dirty="0"/>
                        <a:t>Data Story </a:t>
                      </a:r>
                    </a:p>
                  </a:txBody>
                  <a:tcPr/>
                </a:tc>
                <a:extLst>
                  <a:ext uri="{0D108BD9-81ED-4DB2-BD59-A6C34878D82A}">
                    <a16:rowId xmlns:a16="http://schemas.microsoft.com/office/drawing/2014/main" val="2060575226"/>
                  </a:ext>
                </a:extLst>
              </a:tr>
              <a:tr h="3251305">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Transactional data with TXN_ID and PROD_ID</a:t>
                      </a:r>
                    </a:p>
                    <a:p>
                      <a:pPr marL="285750" indent="-285750">
                        <a:buFont typeface="Arial" panose="020B0604020202020204" pitchFamily="34" charset="0"/>
                        <a:buChar char="•"/>
                      </a:pPr>
                      <a:endParaRPr lang="en-US" dirty="0"/>
                    </a:p>
                  </a:txBody>
                  <a:tcPr/>
                </a:tc>
                <a:tc>
                  <a:txBody>
                    <a:bodyPr/>
                    <a:lstStyle/>
                    <a:p>
                      <a:pPr marL="285750" indent="-285750">
                        <a:buFont typeface="Arial" panose="020B0604020202020204" pitchFamily="34" charset="0"/>
                        <a:buChar char="•"/>
                      </a:pPr>
                      <a:r>
                        <a:rPr lang="en-US" dirty="0"/>
                        <a:t>MLxtend: Used to implement the Apriori algorithm.</a:t>
                      </a:r>
                    </a:p>
                  </a:txBody>
                  <a:tcPr/>
                </a:tc>
                <a:tc>
                  <a:txBody>
                    <a:bodyPr/>
                    <a:lstStyle/>
                    <a:p>
                      <a:pPr marL="285750" indent="-285750">
                        <a:buFont typeface="Arial" panose="020B0604020202020204" pitchFamily="34" charset="0"/>
                        <a:buChar char="•"/>
                      </a:pPr>
                      <a:r>
                        <a:rPr lang="en-US" dirty="0"/>
                        <a:t>Generate association rules in Python.</a:t>
                      </a:r>
                    </a:p>
                    <a:p>
                      <a:pPr marL="285750" indent="-285750">
                        <a:buFont typeface="Arial" panose="020B0604020202020204" pitchFamily="34" charset="0"/>
                        <a:buChar char="•"/>
                      </a:pPr>
                      <a:r>
                        <a:rPr lang="en-US" dirty="0"/>
                        <a:t>Visualize association rules using Python and Power BI.</a:t>
                      </a:r>
                    </a:p>
                  </a:txBody>
                  <a:tcPr/>
                </a:tc>
                <a:extLst>
                  <a:ext uri="{0D108BD9-81ED-4DB2-BD59-A6C34878D82A}">
                    <a16:rowId xmlns:a16="http://schemas.microsoft.com/office/drawing/2014/main" val="3599755640"/>
                  </a:ext>
                </a:extLst>
              </a:tr>
            </a:tbl>
          </a:graphicData>
        </a:graphic>
      </p:graphicFrame>
      <p:pic>
        <p:nvPicPr>
          <p:cNvPr id="5" name="Picture 6" descr="http://rasbt.github.io/mlxtend/img/logo.png">
            <a:extLst>
              <a:ext uri="{FF2B5EF4-FFF2-40B4-BE49-F238E27FC236}">
                <a16:creationId xmlns:a16="http://schemas.microsoft.com/office/drawing/2014/main" id="{896A8FDD-94E2-46CF-8B1C-E9F7A51992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2877" y="5395830"/>
            <a:ext cx="1578246" cy="7439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Image result for teradata logo">
            <a:extLst>
              <a:ext uri="{FF2B5EF4-FFF2-40B4-BE49-F238E27FC236}">
                <a16:creationId xmlns:a16="http://schemas.microsoft.com/office/drawing/2014/main" id="{0C28CA4A-4E9B-4AB3-8562-EF728E229B6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9601" y="4408954"/>
            <a:ext cx="2296272" cy="7395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matplotlib">
            <a:extLst>
              <a:ext uri="{FF2B5EF4-FFF2-40B4-BE49-F238E27FC236}">
                <a16:creationId xmlns:a16="http://schemas.microsoft.com/office/drawing/2014/main" id="{559A4311-6518-449C-97C2-D0CC4D62AB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5657" y="4613110"/>
            <a:ext cx="2249542" cy="5395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databricks">
            <a:extLst>
              <a:ext uri="{FF2B5EF4-FFF2-40B4-BE49-F238E27FC236}">
                <a16:creationId xmlns:a16="http://schemas.microsoft.com/office/drawing/2014/main" id="{92154B53-C9E0-453D-8122-CA66CA099B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54784" y="3624318"/>
            <a:ext cx="1315795" cy="131579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python programming language">
            <a:extLst>
              <a:ext uri="{FF2B5EF4-FFF2-40B4-BE49-F238E27FC236}">
                <a16:creationId xmlns:a16="http://schemas.microsoft.com/office/drawing/2014/main" id="{EE4B118A-2A2C-4A68-B2C8-F18B20401A6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44167" y="3785724"/>
            <a:ext cx="992985" cy="99298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pandas logo python">
            <a:extLst>
              <a:ext uri="{FF2B5EF4-FFF2-40B4-BE49-F238E27FC236}">
                <a16:creationId xmlns:a16="http://schemas.microsoft.com/office/drawing/2014/main" id="{AF3409AB-2B28-4501-B690-C28FB0F8322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99903" y="4402845"/>
            <a:ext cx="2326412" cy="12213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11D7FBD3-30CB-4E2F-922F-71EA15DA1079}"/>
              </a:ext>
            </a:extLst>
          </p:cNvPr>
          <p:cNvPicPr>
            <a:picLocks noChangeAspect="1"/>
          </p:cNvPicPr>
          <p:nvPr/>
        </p:nvPicPr>
        <p:blipFill>
          <a:blip r:embed="rId9"/>
          <a:stretch>
            <a:fillRect/>
          </a:stretch>
        </p:blipFill>
        <p:spPr>
          <a:xfrm>
            <a:off x="6745117" y="5259776"/>
            <a:ext cx="730621" cy="728873"/>
          </a:xfrm>
          <a:prstGeom prst="rect">
            <a:avLst/>
          </a:prstGeom>
        </p:spPr>
      </p:pic>
      <p:pic>
        <p:nvPicPr>
          <p:cNvPr id="1034" name="Picture 10" descr="Image result for microsoft azure">
            <a:extLst>
              <a:ext uri="{FF2B5EF4-FFF2-40B4-BE49-F238E27FC236}">
                <a16:creationId xmlns:a16="http://schemas.microsoft.com/office/drawing/2014/main" id="{5D7F7A57-4D4B-4BA8-9A6D-B1F857A69F0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0937" y="5111558"/>
            <a:ext cx="2133600"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2508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5CF9DD-ADE7-4015-BA25-6E88C0070AF1}"/>
              </a:ext>
            </a:extLst>
          </p:cNvPr>
          <p:cNvSpPr>
            <a:spLocks noGrp="1"/>
          </p:cNvSpPr>
          <p:nvPr>
            <p:ph type="title"/>
          </p:nvPr>
        </p:nvSpPr>
        <p:spPr/>
        <p:txBody>
          <a:bodyPr/>
          <a:lstStyle/>
          <a:p>
            <a:r>
              <a:rPr lang="en-US" dirty="0"/>
              <a:t>Association rules</a:t>
            </a:r>
          </a:p>
        </p:txBody>
      </p:sp>
      <p:sp>
        <p:nvSpPr>
          <p:cNvPr id="2" name="Content Placeholder 1">
            <a:extLst>
              <a:ext uri="{FF2B5EF4-FFF2-40B4-BE49-F238E27FC236}">
                <a16:creationId xmlns:a16="http://schemas.microsoft.com/office/drawing/2014/main" id="{DDED8EF8-834F-46C6-8D43-6B00E20EC9EA}"/>
              </a:ext>
            </a:extLst>
          </p:cNvPr>
          <p:cNvSpPr>
            <a:spLocks noGrp="1"/>
          </p:cNvSpPr>
          <p:nvPr>
            <p:ph idx="1"/>
          </p:nvPr>
        </p:nvSpPr>
        <p:spPr/>
        <p:txBody>
          <a:bodyPr/>
          <a:lstStyle/>
          <a:p>
            <a:r>
              <a:rPr lang="en-US" dirty="0"/>
              <a:t>An association rule is an implication expression of the form X </a:t>
            </a:r>
            <a:r>
              <a:rPr lang="en-US" dirty="0">
                <a:sym typeface="Wingdings" panose="05000000000000000000" pitchFamily="2" charset="2"/>
              </a:rPr>
              <a:t> Y, where X and Y are disjoint itemsets. The strength of an association rule can be measured in terms of:</a:t>
            </a:r>
          </a:p>
          <a:p>
            <a:pPr marL="682625" lvl="1" indent="-342900">
              <a:buFont typeface="+mj-lt"/>
              <a:buAutoNum type="arabicPeriod"/>
            </a:pPr>
            <a:r>
              <a:rPr lang="en-US" b="1" dirty="0">
                <a:sym typeface="Wingdings" panose="05000000000000000000" pitchFamily="2" charset="2"/>
              </a:rPr>
              <a:t>Support</a:t>
            </a:r>
            <a:endParaRPr lang="en-US" dirty="0">
              <a:sym typeface="Wingdings" panose="05000000000000000000" pitchFamily="2" charset="2"/>
            </a:endParaRPr>
          </a:p>
          <a:p>
            <a:pPr marL="682625" lvl="1" indent="-342900">
              <a:buFont typeface="+mj-lt"/>
              <a:buAutoNum type="arabicPeriod"/>
            </a:pPr>
            <a:r>
              <a:rPr lang="en-US" b="1" dirty="0">
                <a:sym typeface="Wingdings" panose="05000000000000000000" pitchFamily="2" charset="2"/>
              </a:rPr>
              <a:t>Confidence</a:t>
            </a:r>
            <a:endParaRPr lang="en-US" dirty="0">
              <a:sym typeface="Wingdings" panose="05000000000000000000" pitchFamily="2" charset="2"/>
            </a:endParaRPr>
          </a:p>
          <a:p>
            <a:pPr marL="682625" lvl="1" indent="-342900">
              <a:buFont typeface="+mj-lt"/>
              <a:buAutoNum type="arabicPeriod"/>
            </a:pPr>
            <a:r>
              <a:rPr lang="en-US" b="1" dirty="0">
                <a:sym typeface="Wingdings" panose="05000000000000000000" pitchFamily="2" charset="2"/>
              </a:rPr>
              <a:t>Lift</a:t>
            </a:r>
            <a:endParaRPr lang="en-US" dirty="0"/>
          </a:p>
        </p:txBody>
      </p:sp>
      <p:pic>
        <p:nvPicPr>
          <p:cNvPr id="2050" name="Picture 2" descr="Image result for association rules">
            <a:extLst>
              <a:ext uri="{FF2B5EF4-FFF2-40B4-BE49-F238E27FC236}">
                <a16:creationId xmlns:a16="http://schemas.microsoft.com/office/drawing/2014/main" id="{354329C6-0D24-4004-8793-78CFF3F124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6354" y="3022154"/>
            <a:ext cx="4611291" cy="2776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2678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88FB2B-E1F7-4343-A60F-13DB4EAFE621}"/>
              </a:ext>
            </a:extLst>
          </p:cNvPr>
          <p:cNvSpPr>
            <a:spLocks noGrp="1"/>
          </p:cNvSpPr>
          <p:nvPr>
            <p:ph type="title"/>
          </p:nvPr>
        </p:nvSpPr>
        <p:spPr/>
        <p:txBody>
          <a:bodyPr/>
          <a:lstStyle/>
          <a:p>
            <a:r>
              <a:rPr lang="en-US" dirty="0"/>
              <a:t>Support, confidence and Lift</a:t>
            </a:r>
          </a:p>
        </p:txBody>
      </p:sp>
      <p:pic>
        <p:nvPicPr>
          <p:cNvPr id="6" name="Picture 5">
            <a:extLst>
              <a:ext uri="{FF2B5EF4-FFF2-40B4-BE49-F238E27FC236}">
                <a16:creationId xmlns:a16="http://schemas.microsoft.com/office/drawing/2014/main" id="{1F23A218-41ED-4725-9D66-8E380D46B2AA}"/>
              </a:ext>
            </a:extLst>
          </p:cNvPr>
          <p:cNvPicPr>
            <a:picLocks noChangeAspect="1"/>
          </p:cNvPicPr>
          <p:nvPr/>
        </p:nvPicPr>
        <p:blipFill>
          <a:blip r:embed="rId3"/>
          <a:stretch>
            <a:fillRect/>
          </a:stretch>
        </p:blipFill>
        <p:spPr>
          <a:xfrm>
            <a:off x="316230" y="2051700"/>
            <a:ext cx="2905125" cy="2754600"/>
          </a:xfrm>
          <a:prstGeom prst="rect">
            <a:avLst/>
          </a:prstGeom>
        </p:spPr>
      </p:pic>
      <p:sp>
        <p:nvSpPr>
          <p:cNvPr id="7" name="TextBox 6">
            <a:extLst>
              <a:ext uri="{FF2B5EF4-FFF2-40B4-BE49-F238E27FC236}">
                <a16:creationId xmlns:a16="http://schemas.microsoft.com/office/drawing/2014/main" id="{0D7E010B-C50E-4BD7-A159-9C1850C755F3}"/>
              </a:ext>
            </a:extLst>
          </p:cNvPr>
          <p:cNvSpPr txBox="1"/>
          <p:nvPr/>
        </p:nvSpPr>
        <p:spPr>
          <a:xfrm>
            <a:off x="2438400" y="2051700"/>
            <a:ext cx="1011555" cy="307777"/>
          </a:xfrm>
          <a:prstGeom prst="rect">
            <a:avLst/>
          </a:prstGeom>
          <a:noFill/>
        </p:spPr>
        <p:txBody>
          <a:bodyPr wrap="square" rtlCol="0">
            <a:spAutoFit/>
          </a:bodyPr>
          <a:lstStyle/>
          <a:p>
            <a:r>
              <a:rPr lang="en-US" sz="1400" b="1" dirty="0"/>
              <a:t>= 0.5</a:t>
            </a:r>
          </a:p>
        </p:txBody>
      </p:sp>
      <p:sp>
        <p:nvSpPr>
          <p:cNvPr id="8" name="TextBox 7">
            <a:extLst>
              <a:ext uri="{FF2B5EF4-FFF2-40B4-BE49-F238E27FC236}">
                <a16:creationId xmlns:a16="http://schemas.microsoft.com/office/drawing/2014/main" id="{2016245D-66B2-4604-97AA-25DA44F77E1F}"/>
              </a:ext>
            </a:extLst>
          </p:cNvPr>
          <p:cNvSpPr txBox="1"/>
          <p:nvPr/>
        </p:nvSpPr>
        <p:spPr>
          <a:xfrm>
            <a:off x="908685" y="1649159"/>
            <a:ext cx="2514600" cy="307777"/>
          </a:xfrm>
          <a:prstGeom prst="rect">
            <a:avLst/>
          </a:prstGeom>
          <a:noFill/>
        </p:spPr>
        <p:txBody>
          <a:bodyPr wrap="square" rtlCol="0">
            <a:spAutoFit/>
          </a:bodyPr>
          <a:lstStyle/>
          <a:p>
            <a:r>
              <a:rPr lang="en-US" sz="1400" b="1" dirty="0"/>
              <a:t>Support{Beer} = 6/8 = 0.75</a:t>
            </a:r>
          </a:p>
        </p:txBody>
      </p:sp>
      <p:pic>
        <p:nvPicPr>
          <p:cNvPr id="9" name="Picture 8">
            <a:extLst>
              <a:ext uri="{FF2B5EF4-FFF2-40B4-BE49-F238E27FC236}">
                <a16:creationId xmlns:a16="http://schemas.microsoft.com/office/drawing/2014/main" id="{F98D9AFF-A3DB-4D96-935B-A4A5FC915FE9}"/>
              </a:ext>
            </a:extLst>
          </p:cNvPr>
          <p:cNvPicPr>
            <a:picLocks noChangeAspect="1"/>
          </p:cNvPicPr>
          <p:nvPr/>
        </p:nvPicPr>
        <p:blipFill>
          <a:blip r:embed="rId4"/>
          <a:stretch>
            <a:fillRect/>
          </a:stretch>
        </p:blipFill>
        <p:spPr>
          <a:xfrm>
            <a:off x="3832428" y="2586623"/>
            <a:ext cx="4157142" cy="617953"/>
          </a:xfrm>
          <a:prstGeom prst="rect">
            <a:avLst/>
          </a:prstGeom>
        </p:spPr>
      </p:pic>
      <p:pic>
        <p:nvPicPr>
          <p:cNvPr id="10" name="Picture 9">
            <a:extLst>
              <a:ext uri="{FF2B5EF4-FFF2-40B4-BE49-F238E27FC236}">
                <a16:creationId xmlns:a16="http://schemas.microsoft.com/office/drawing/2014/main" id="{20A95232-90AA-422A-AF42-2D379BE5CF3E}"/>
              </a:ext>
            </a:extLst>
          </p:cNvPr>
          <p:cNvPicPr>
            <a:picLocks noChangeAspect="1"/>
          </p:cNvPicPr>
          <p:nvPr/>
        </p:nvPicPr>
        <p:blipFill>
          <a:blip r:embed="rId5"/>
          <a:stretch>
            <a:fillRect/>
          </a:stretch>
        </p:blipFill>
        <p:spPr>
          <a:xfrm>
            <a:off x="3832428" y="3962400"/>
            <a:ext cx="4233341" cy="685800"/>
          </a:xfrm>
          <a:prstGeom prst="rect">
            <a:avLst/>
          </a:prstGeom>
        </p:spPr>
      </p:pic>
      <p:sp>
        <p:nvSpPr>
          <p:cNvPr id="11" name="TextBox 10">
            <a:extLst>
              <a:ext uri="{FF2B5EF4-FFF2-40B4-BE49-F238E27FC236}">
                <a16:creationId xmlns:a16="http://schemas.microsoft.com/office/drawing/2014/main" id="{60634331-449B-486D-B25A-A258827CF372}"/>
              </a:ext>
            </a:extLst>
          </p:cNvPr>
          <p:cNvSpPr txBox="1"/>
          <p:nvPr/>
        </p:nvSpPr>
        <p:spPr>
          <a:xfrm>
            <a:off x="394335" y="4897254"/>
            <a:ext cx="2819400" cy="307777"/>
          </a:xfrm>
          <a:prstGeom prst="rect">
            <a:avLst/>
          </a:prstGeom>
          <a:noFill/>
        </p:spPr>
        <p:txBody>
          <a:bodyPr wrap="square" rtlCol="0">
            <a:spAutoFit/>
          </a:bodyPr>
          <a:lstStyle/>
          <a:p>
            <a:r>
              <a:rPr lang="en-US" sz="1400" b="1" dirty="0"/>
              <a:t>Support{Apple, Beer} = 3/8 = 0.375</a:t>
            </a:r>
          </a:p>
        </p:txBody>
      </p:sp>
      <p:cxnSp>
        <p:nvCxnSpPr>
          <p:cNvPr id="13" name="Straight Arrow Connector 12">
            <a:extLst>
              <a:ext uri="{FF2B5EF4-FFF2-40B4-BE49-F238E27FC236}">
                <a16:creationId xmlns:a16="http://schemas.microsoft.com/office/drawing/2014/main" id="{F6685A65-A222-4D8C-A1E0-9C75175F5E26}"/>
              </a:ext>
            </a:extLst>
          </p:cNvPr>
          <p:cNvCxnSpPr>
            <a:cxnSpLocks/>
          </p:cNvCxnSpPr>
          <p:nvPr/>
        </p:nvCxnSpPr>
        <p:spPr>
          <a:xfrm>
            <a:off x="3144418" y="2895599"/>
            <a:ext cx="6110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0C7D633-4FB0-4C9D-A939-AE64FAFE3053}"/>
              </a:ext>
            </a:extLst>
          </p:cNvPr>
          <p:cNvCxnSpPr>
            <a:cxnSpLocks/>
          </p:cNvCxnSpPr>
          <p:nvPr/>
        </p:nvCxnSpPr>
        <p:spPr>
          <a:xfrm>
            <a:off x="3203472" y="4305300"/>
            <a:ext cx="6110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F4C3146-175D-4261-9B37-A7FC71D9B7AD}"/>
              </a:ext>
            </a:extLst>
          </p:cNvPr>
          <p:cNvSpPr txBox="1"/>
          <p:nvPr/>
        </p:nvSpPr>
        <p:spPr>
          <a:xfrm>
            <a:off x="6288188" y="3204576"/>
            <a:ext cx="1670902" cy="307777"/>
          </a:xfrm>
          <a:prstGeom prst="rect">
            <a:avLst/>
          </a:prstGeom>
          <a:noFill/>
        </p:spPr>
        <p:txBody>
          <a:bodyPr wrap="square" rtlCol="0">
            <a:spAutoFit/>
          </a:bodyPr>
          <a:lstStyle/>
          <a:p>
            <a:r>
              <a:rPr lang="en-US" sz="1400" b="1" dirty="0"/>
              <a:t> = 0.375 / 0.5 = .75</a:t>
            </a:r>
          </a:p>
        </p:txBody>
      </p:sp>
      <p:sp>
        <p:nvSpPr>
          <p:cNvPr id="20" name="TextBox 19">
            <a:extLst>
              <a:ext uri="{FF2B5EF4-FFF2-40B4-BE49-F238E27FC236}">
                <a16:creationId xmlns:a16="http://schemas.microsoft.com/office/drawing/2014/main" id="{040C3A3C-576A-4F5E-8CA6-9204A03FEE1C}"/>
              </a:ext>
            </a:extLst>
          </p:cNvPr>
          <p:cNvSpPr txBox="1"/>
          <p:nvPr/>
        </p:nvSpPr>
        <p:spPr>
          <a:xfrm>
            <a:off x="5855969" y="4648200"/>
            <a:ext cx="2209800" cy="307777"/>
          </a:xfrm>
          <a:prstGeom prst="rect">
            <a:avLst/>
          </a:prstGeom>
          <a:noFill/>
        </p:spPr>
        <p:txBody>
          <a:bodyPr wrap="square" rtlCol="0">
            <a:spAutoFit/>
          </a:bodyPr>
          <a:lstStyle/>
          <a:p>
            <a:r>
              <a:rPr lang="en-US" sz="1400" b="1" dirty="0"/>
              <a:t>= .375 / (0.5 x 0.75) = 1</a:t>
            </a:r>
          </a:p>
        </p:txBody>
      </p:sp>
    </p:spTree>
    <p:extLst>
      <p:ext uri="{BB962C8B-B14F-4D97-AF65-F5344CB8AC3E}">
        <p14:creationId xmlns:p14="http://schemas.microsoft.com/office/powerpoint/2010/main" val="3902198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D5C1A-6AD9-4B0E-95A6-AF826D54FED5}"/>
              </a:ext>
            </a:extLst>
          </p:cNvPr>
          <p:cNvSpPr>
            <a:spLocks noGrp="1"/>
          </p:cNvSpPr>
          <p:nvPr>
            <p:ph type="title"/>
          </p:nvPr>
        </p:nvSpPr>
        <p:spPr/>
        <p:txBody>
          <a:bodyPr/>
          <a:lstStyle/>
          <a:p>
            <a:r>
              <a:rPr lang="en-US" dirty="0"/>
              <a:t>Process</a:t>
            </a:r>
          </a:p>
        </p:txBody>
      </p:sp>
      <p:sp>
        <p:nvSpPr>
          <p:cNvPr id="3" name="Content Placeholder 2">
            <a:extLst>
              <a:ext uri="{FF2B5EF4-FFF2-40B4-BE49-F238E27FC236}">
                <a16:creationId xmlns:a16="http://schemas.microsoft.com/office/drawing/2014/main" id="{3FF3ACDF-D4E1-48C5-B59A-71C40B1BDFD7}"/>
              </a:ext>
            </a:extLst>
          </p:cNvPr>
          <p:cNvSpPr>
            <a:spLocks noGrp="1"/>
          </p:cNvSpPr>
          <p:nvPr>
            <p:ph idx="1"/>
          </p:nvPr>
        </p:nvSpPr>
        <p:spPr/>
        <p:txBody>
          <a:bodyPr/>
          <a:lstStyle/>
          <a:p>
            <a:r>
              <a:rPr lang="en-US" dirty="0"/>
              <a:t>Determine what type of transactional data you would like to analyze (Store, region, date, product hierarchy, etc.).</a:t>
            </a:r>
          </a:p>
          <a:p>
            <a:r>
              <a:rPr lang="en-US" dirty="0"/>
              <a:t>Process and clean the data to prepare for association analysis in Python.</a:t>
            </a:r>
          </a:p>
          <a:p>
            <a:r>
              <a:rPr lang="en-US" dirty="0"/>
              <a:t>Perform an association analysis with the Apriori algorithm to find frequent itemsets (</a:t>
            </a:r>
            <a:r>
              <a:rPr lang="en-US" dirty="0" err="1"/>
              <a:t>Min.Sup</a:t>
            </a:r>
            <a:r>
              <a:rPr lang="en-US" dirty="0"/>
              <a:t>. threshold) and generate rules (</a:t>
            </a:r>
            <a:r>
              <a:rPr lang="en-US" dirty="0" err="1"/>
              <a:t>Min.Con</a:t>
            </a:r>
            <a:r>
              <a:rPr lang="en-US" dirty="0"/>
              <a:t>. threshold).</a:t>
            </a:r>
          </a:p>
          <a:p>
            <a:pPr lvl="1"/>
            <a:r>
              <a:rPr lang="en-US" u="sng" dirty="0"/>
              <a:t>Apriori Algorithm</a:t>
            </a:r>
            <a:r>
              <a:rPr lang="en-US" dirty="0"/>
              <a:t>: If an itemset is frequent, then all its subsets must also be frequent. The Apriori algorithm eliminates any products that are not frequent. </a:t>
            </a:r>
          </a:p>
          <a:p>
            <a:r>
              <a:rPr lang="en-US" dirty="0"/>
              <a:t>Visualize association rules using Power BI and Python visualization libraries.</a:t>
            </a:r>
          </a:p>
          <a:p>
            <a:endParaRPr lang="en-US" dirty="0"/>
          </a:p>
        </p:txBody>
      </p:sp>
      <p:pic>
        <p:nvPicPr>
          <p:cNvPr id="4" name="Picture 3">
            <a:extLst>
              <a:ext uri="{FF2B5EF4-FFF2-40B4-BE49-F238E27FC236}">
                <a16:creationId xmlns:a16="http://schemas.microsoft.com/office/drawing/2014/main" id="{92498225-0845-4BF5-9F96-3B68505C4A53}"/>
              </a:ext>
            </a:extLst>
          </p:cNvPr>
          <p:cNvPicPr>
            <a:picLocks noChangeAspect="1"/>
          </p:cNvPicPr>
          <p:nvPr/>
        </p:nvPicPr>
        <p:blipFill>
          <a:blip r:embed="rId3"/>
          <a:stretch>
            <a:fillRect/>
          </a:stretch>
        </p:blipFill>
        <p:spPr>
          <a:xfrm>
            <a:off x="7054987" y="4971473"/>
            <a:ext cx="1074132" cy="1071562"/>
          </a:xfrm>
          <a:prstGeom prst="rect">
            <a:avLst/>
          </a:prstGeom>
        </p:spPr>
      </p:pic>
      <p:pic>
        <p:nvPicPr>
          <p:cNvPr id="6" name="Graphic 5" descr="Database">
            <a:extLst>
              <a:ext uri="{FF2B5EF4-FFF2-40B4-BE49-F238E27FC236}">
                <a16:creationId xmlns:a16="http://schemas.microsoft.com/office/drawing/2014/main" id="{0EFBE60A-7AC6-4637-8FB1-A92F46220FE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7547" y="5050054"/>
            <a:ext cx="914400" cy="914400"/>
          </a:xfrm>
          <a:prstGeom prst="rect">
            <a:avLst/>
          </a:prstGeom>
        </p:spPr>
      </p:pic>
      <p:pic>
        <p:nvPicPr>
          <p:cNvPr id="7" name="Picture 4" descr="Image result for python symbol">
            <a:extLst>
              <a:ext uri="{FF2B5EF4-FFF2-40B4-BE49-F238E27FC236}">
                <a16:creationId xmlns:a16="http://schemas.microsoft.com/office/drawing/2014/main" id="{4618CB92-8CD1-454E-94E9-3D25377159C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33685" y="5050054"/>
            <a:ext cx="914400" cy="9144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410D7441-87EA-4FB7-857A-502C02D783FB}"/>
              </a:ext>
            </a:extLst>
          </p:cNvPr>
          <p:cNvCxnSpPr>
            <a:cxnSpLocks/>
          </p:cNvCxnSpPr>
          <p:nvPr/>
        </p:nvCxnSpPr>
        <p:spPr>
          <a:xfrm>
            <a:off x="3810000" y="5507254"/>
            <a:ext cx="10594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Graphic 9" descr="Database">
            <a:extLst>
              <a:ext uri="{FF2B5EF4-FFF2-40B4-BE49-F238E27FC236}">
                <a16:creationId xmlns:a16="http://schemas.microsoft.com/office/drawing/2014/main" id="{12E36892-65AD-4A33-890F-9F3C9884C6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01896" y="5050054"/>
            <a:ext cx="914400" cy="914400"/>
          </a:xfrm>
          <a:prstGeom prst="rect">
            <a:avLst/>
          </a:prstGeom>
        </p:spPr>
      </p:pic>
      <p:cxnSp>
        <p:nvCxnSpPr>
          <p:cNvPr id="12" name="Straight Arrow Connector 11">
            <a:extLst>
              <a:ext uri="{FF2B5EF4-FFF2-40B4-BE49-F238E27FC236}">
                <a16:creationId xmlns:a16="http://schemas.microsoft.com/office/drawing/2014/main" id="{C2BF64AE-4FA0-4B89-AB02-A91C07CA46B1}"/>
              </a:ext>
            </a:extLst>
          </p:cNvPr>
          <p:cNvCxnSpPr>
            <a:cxnSpLocks/>
          </p:cNvCxnSpPr>
          <p:nvPr/>
        </p:nvCxnSpPr>
        <p:spPr>
          <a:xfrm>
            <a:off x="5716296" y="5507254"/>
            <a:ext cx="10594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FE4FEE2-D99A-40E6-934B-90C103610F86}"/>
              </a:ext>
            </a:extLst>
          </p:cNvPr>
          <p:cNvCxnSpPr>
            <a:cxnSpLocks/>
          </p:cNvCxnSpPr>
          <p:nvPr/>
        </p:nvCxnSpPr>
        <p:spPr>
          <a:xfrm>
            <a:off x="1551947" y="5507254"/>
            <a:ext cx="10594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1063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1DEB9-9BFD-43CF-B4BF-68A46B7BCF8A}"/>
              </a:ext>
            </a:extLst>
          </p:cNvPr>
          <p:cNvSpPr>
            <a:spLocks noGrp="1"/>
          </p:cNvSpPr>
          <p:nvPr>
            <p:ph type="title"/>
          </p:nvPr>
        </p:nvSpPr>
        <p:spPr/>
        <p:txBody>
          <a:bodyPr/>
          <a:lstStyle/>
          <a:p>
            <a:endParaRPr lang="en-US" dirty="0"/>
          </a:p>
        </p:txBody>
      </p:sp>
      <p:pic>
        <p:nvPicPr>
          <p:cNvPr id="4" name="MBA Video">
            <a:hlinkClick r:id="" action="ppaction://media"/>
            <a:extLst>
              <a:ext uri="{FF2B5EF4-FFF2-40B4-BE49-F238E27FC236}">
                <a16:creationId xmlns:a16="http://schemas.microsoft.com/office/drawing/2014/main" id="{D0626D8B-DF8B-4BAA-A1EA-4AF4BC74307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8965" y="381000"/>
            <a:ext cx="9134393" cy="5715000"/>
          </a:xfrm>
        </p:spPr>
      </p:pic>
    </p:spTree>
    <p:extLst>
      <p:ext uri="{BB962C8B-B14F-4D97-AF65-F5344CB8AC3E}">
        <p14:creationId xmlns:p14="http://schemas.microsoft.com/office/powerpoint/2010/main" val="3547765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31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ABSCos">
      <a:dk1>
        <a:srgbClr val="000000"/>
      </a:dk1>
      <a:lt1>
        <a:sysClr val="window" lastClr="FFFFFF"/>
      </a:lt1>
      <a:dk2>
        <a:srgbClr val="595959"/>
      </a:dk2>
      <a:lt2>
        <a:srgbClr val="00A0E0"/>
      </a:lt2>
      <a:accent1>
        <a:srgbClr val="00539F"/>
      </a:accent1>
      <a:accent2>
        <a:srgbClr val="7BC143"/>
      </a:accent2>
      <a:accent3>
        <a:srgbClr val="00A0E0"/>
      </a:accent3>
      <a:accent4>
        <a:srgbClr val="CC0000"/>
      </a:accent4>
      <a:accent5>
        <a:srgbClr val="F2CB3C"/>
      </a:accent5>
      <a:accent6>
        <a:srgbClr val="F58426"/>
      </a:accent6>
      <a:hlink>
        <a:srgbClr val="0000BF"/>
      </a:hlink>
      <a:folHlink>
        <a:srgbClr val="7030A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5208</TotalTime>
  <Words>2566</Words>
  <Application>Microsoft Office PowerPoint</Application>
  <PresentationFormat>On-screen Show (4:3)</PresentationFormat>
  <Paragraphs>165</Paragraphs>
  <Slides>17</Slides>
  <Notes>16</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Wingdings</vt:lpstr>
      <vt:lpstr>Office Theme</vt:lpstr>
      <vt:lpstr> Market basket analysis  using data science</vt:lpstr>
      <vt:lpstr>Agenda</vt:lpstr>
      <vt:lpstr>About Me</vt:lpstr>
      <vt:lpstr>Did you know?</vt:lpstr>
      <vt:lpstr>Market basket analysis with python</vt:lpstr>
      <vt:lpstr>Association rules</vt:lpstr>
      <vt:lpstr>Support, confidence and Lift</vt:lpstr>
      <vt:lpstr>Process</vt:lpstr>
      <vt:lpstr>PowerPoint Presentation</vt:lpstr>
      <vt:lpstr>Python visualization with networkX</vt:lpstr>
      <vt:lpstr>Report in power BI</vt:lpstr>
      <vt:lpstr>PowerPoint Presentation</vt:lpstr>
      <vt:lpstr>POC to Product</vt:lpstr>
      <vt:lpstr>Power of market basket analysis</vt:lpstr>
      <vt:lpstr>Questions?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 basket analysis</dc:title>
  <dc:creator>Kyle Rocha</dc:creator>
  <cp:lastModifiedBy>Sophia Yue</cp:lastModifiedBy>
  <cp:revision>137</cp:revision>
  <dcterms:created xsi:type="dcterms:W3CDTF">2019-07-01T19:28:18Z</dcterms:created>
  <dcterms:modified xsi:type="dcterms:W3CDTF">2020-02-28T21:24:39Z</dcterms:modified>
</cp:coreProperties>
</file>